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8"/>
  </p:notesMasterIdLst>
  <p:sldIdLst>
    <p:sldId id="256" r:id="rId5"/>
    <p:sldId id="257" r:id="rId6"/>
    <p:sldId id="258" r:id="rId7"/>
    <p:sldId id="260" r:id="rId8"/>
    <p:sldId id="259" r:id="rId9"/>
    <p:sldId id="261" r:id="rId10"/>
    <p:sldId id="262" r:id="rId11"/>
    <p:sldId id="408" r:id="rId12"/>
    <p:sldId id="267" r:id="rId13"/>
    <p:sldId id="268" r:id="rId14"/>
    <p:sldId id="269" r:id="rId15"/>
    <p:sldId id="270" r:id="rId16"/>
    <p:sldId id="271" r:id="rId17"/>
    <p:sldId id="272" r:id="rId18"/>
    <p:sldId id="273" r:id="rId19"/>
    <p:sldId id="274" r:id="rId20"/>
    <p:sldId id="287" r:id="rId21"/>
    <p:sldId id="288" r:id="rId22"/>
    <p:sldId id="289" r:id="rId23"/>
    <p:sldId id="290" r:id="rId24"/>
    <p:sldId id="291" r:id="rId25"/>
    <p:sldId id="409" r:id="rId26"/>
    <p:sldId id="411" r:id="rId27"/>
    <p:sldId id="412" r:id="rId28"/>
    <p:sldId id="413" r:id="rId29"/>
    <p:sldId id="414" r:id="rId30"/>
    <p:sldId id="415" r:id="rId31"/>
    <p:sldId id="416" r:id="rId32"/>
    <p:sldId id="417" r:id="rId33"/>
    <p:sldId id="418" r:id="rId34"/>
    <p:sldId id="419" r:id="rId35"/>
    <p:sldId id="420"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292" r:id="rId107"/>
    <p:sldId id="294" r:id="rId108"/>
    <p:sldId id="346" r:id="rId109"/>
    <p:sldId id="347" r:id="rId110"/>
    <p:sldId id="348" r:id="rId111"/>
    <p:sldId id="349" r:id="rId112"/>
    <p:sldId id="350" r:id="rId113"/>
    <p:sldId id="351" r:id="rId114"/>
    <p:sldId id="352" r:id="rId115"/>
    <p:sldId id="353" r:id="rId116"/>
    <p:sldId id="354" r:id="rId117"/>
    <p:sldId id="356"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 id="373"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407"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59C99F-C09E-0000-A892-921DA3EA3CAC}" v="1" dt="2021-05-19T06:59:25.304"/>
    <p1510:client id="{B97BFFA9-EBAF-2F63-951A-EBBB2233EB23}" v="2" dt="2023-11-25T21:02:11.919"/>
    <p1510:client id="{D658C99F-006A-0000-A892-91BD11D7F3EB}" v="1" dt="2021-05-19T06:58:27.245"/>
    <p1510:client id="{DF106904-28E8-413F-B3C9-DF75616F2CAA}" v="2" dt="2023-11-26T12:20:18.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13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IT KALRA - 70362019384" userId="S::udit.kalra84@svkmmumbai.onmicrosoft.com::d3971119-39af-4b46-971a-d9af5c8d2d44" providerId="AD" clId="Web-{8859C99F-C09E-0000-A892-921DA3EA3CAC}"/>
    <pc:docChg chg="modSld">
      <pc:chgData name="UDIT KALRA - 70362019384" userId="S::udit.kalra84@svkmmumbai.onmicrosoft.com::d3971119-39af-4b46-971a-d9af5c8d2d44" providerId="AD" clId="Web-{8859C99F-C09E-0000-A892-921DA3EA3CAC}" dt="2021-05-19T06:59:25.304" v="0"/>
      <pc:docMkLst>
        <pc:docMk/>
      </pc:docMkLst>
      <pc:sldChg chg="addSp">
        <pc:chgData name="UDIT KALRA - 70362019384" userId="S::udit.kalra84@svkmmumbai.onmicrosoft.com::d3971119-39af-4b46-971a-d9af5c8d2d44" providerId="AD" clId="Web-{8859C99F-C09E-0000-A892-921DA3EA3CAC}" dt="2021-05-19T06:59:25.304" v="0"/>
        <pc:sldMkLst>
          <pc:docMk/>
          <pc:sldMk cId="1205803562" sldId="414"/>
        </pc:sldMkLst>
        <pc:spChg chg="add">
          <ac:chgData name="UDIT KALRA - 70362019384" userId="S::udit.kalra84@svkmmumbai.onmicrosoft.com::d3971119-39af-4b46-971a-d9af5c8d2d44" providerId="AD" clId="Web-{8859C99F-C09E-0000-A892-921DA3EA3CAC}" dt="2021-05-19T06:59:25.304" v="0"/>
          <ac:spMkLst>
            <pc:docMk/>
            <pc:sldMk cId="1205803562" sldId="414"/>
            <ac:spMk id="12" creationId="{6B444B17-5403-4B4D-ACF9-4BC9C5D713BE}"/>
          </ac:spMkLst>
        </pc:spChg>
      </pc:sldChg>
    </pc:docChg>
  </pc:docChgLst>
  <pc:docChgLst>
    <pc:chgData name="AYUSHI DHAMANE - 70612300095" userId="S::ayushi.dhamane095@nmims.in::6845ebdc-ffb2-476b-b83f-94994fe9069f" providerId="AD" clId="Web-{DF106904-28E8-413F-B3C9-DF75616F2CAA}"/>
    <pc:docChg chg="sldOrd">
      <pc:chgData name="AYUSHI DHAMANE - 70612300095" userId="S::ayushi.dhamane095@nmims.in::6845ebdc-ffb2-476b-b83f-94994fe9069f" providerId="AD" clId="Web-{DF106904-28E8-413F-B3C9-DF75616F2CAA}" dt="2023-11-26T12:20:18.252" v="1"/>
      <pc:docMkLst>
        <pc:docMk/>
      </pc:docMkLst>
      <pc:sldChg chg="ord">
        <pc:chgData name="AYUSHI DHAMANE - 70612300095" userId="S::ayushi.dhamane095@nmims.in::6845ebdc-ffb2-476b-b83f-94994fe9069f" providerId="AD" clId="Web-{DF106904-28E8-413F-B3C9-DF75616F2CAA}" dt="2023-11-26T12:20:18.252" v="1"/>
        <pc:sldMkLst>
          <pc:docMk/>
          <pc:sldMk cId="615709091" sldId="392"/>
        </pc:sldMkLst>
      </pc:sldChg>
      <pc:sldChg chg="ord">
        <pc:chgData name="AYUSHI DHAMANE - 70612300095" userId="S::ayushi.dhamane095@nmims.in::6845ebdc-ffb2-476b-b83f-94994fe9069f" providerId="AD" clId="Web-{DF106904-28E8-413F-B3C9-DF75616F2CAA}" dt="2023-11-26T12:20:05.596" v="0"/>
        <pc:sldMkLst>
          <pc:docMk/>
          <pc:sldMk cId="3151067653" sldId="393"/>
        </pc:sldMkLst>
      </pc:sldChg>
    </pc:docChg>
  </pc:docChgLst>
  <pc:docChgLst>
    <pc:chgData name="UDIT KALRA - 70362019384" userId="S::udit.kalra84@svkmmumbai.onmicrosoft.com::d3971119-39af-4b46-971a-d9af5c8d2d44" providerId="AD" clId="Web-{D658C99F-006A-0000-A892-91BD11D7F3EB}"/>
    <pc:docChg chg="modSld">
      <pc:chgData name="UDIT KALRA - 70362019384" userId="S::udit.kalra84@svkmmumbai.onmicrosoft.com::d3971119-39af-4b46-971a-d9af5c8d2d44" providerId="AD" clId="Web-{D658C99F-006A-0000-A892-91BD11D7F3EB}" dt="2021-05-19T06:58:27.245" v="0"/>
      <pc:docMkLst>
        <pc:docMk/>
      </pc:docMkLst>
      <pc:sldChg chg="addSp">
        <pc:chgData name="UDIT KALRA - 70362019384" userId="S::udit.kalra84@svkmmumbai.onmicrosoft.com::d3971119-39af-4b46-971a-d9af5c8d2d44" providerId="AD" clId="Web-{D658C99F-006A-0000-A892-91BD11D7F3EB}" dt="2021-05-19T06:58:27.245" v="0"/>
        <pc:sldMkLst>
          <pc:docMk/>
          <pc:sldMk cId="155000619" sldId="411"/>
        </pc:sldMkLst>
        <pc:spChg chg="add">
          <ac:chgData name="UDIT KALRA - 70362019384" userId="S::udit.kalra84@svkmmumbai.onmicrosoft.com::d3971119-39af-4b46-971a-d9af5c8d2d44" providerId="AD" clId="Web-{D658C99F-006A-0000-A892-91BD11D7F3EB}" dt="2021-05-19T06:58:27.245" v="0"/>
          <ac:spMkLst>
            <pc:docMk/>
            <pc:sldMk cId="155000619" sldId="411"/>
            <ac:spMk id="3" creationId="{29D7B8BA-D224-4526-9CBD-07C48ED057AF}"/>
          </ac:spMkLst>
        </pc:spChg>
      </pc:sldChg>
    </pc:docChg>
  </pc:docChgLst>
  <pc:docChgLst>
    <pc:chgData name="MASRITA MANGALARAPU - 70612300053" userId="S::masrita.mangalarapu053@nmims.in::fa323180-2e8d-430d-8bb2-8d0ca31a20e5" providerId="AD" clId="Web-{B97BFFA9-EBAF-2F63-951A-EBBB2233EB23}"/>
    <pc:docChg chg="modSld">
      <pc:chgData name="MASRITA MANGALARAPU - 70612300053" userId="S::masrita.mangalarapu053@nmims.in::fa323180-2e8d-430d-8bb2-8d0ca31a20e5" providerId="AD" clId="Web-{B97BFFA9-EBAF-2F63-951A-EBBB2233EB23}" dt="2023-11-25T21:02:11.919" v="1" actId="1076"/>
      <pc:docMkLst>
        <pc:docMk/>
      </pc:docMkLst>
      <pc:sldChg chg="modSp">
        <pc:chgData name="MASRITA MANGALARAPU - 70612300053" userId="S::masrita.mangalarapu053@nmims.in::fa323180-2e8d-430d-8bb2-8d0ca31a20e5" providerId="AD" clId="Web-{B97BFFA9-EBAF-2F63-951A-EBBB2233EB23}" dt="2023-11-25T21:02:11.919" v="1" actId="1076"/>
        <pc:sldMkLst>
          <pc:docMk/>
          <pc:sldMk cId="600500315" sldId="345"/>
        </pc:sldMkLst>
        <pc:spChg chg="mod">
          <ac:chgData name="MASRITA MANGALARAPU - 70612300053" userId="S::masrita.mangalarapu053@nmims.in::fa323180-2e8d-430d-8bb2-8d0ca31a20e5" providerId="AD" clId="Web-{B97BFFA9-EBAF-2F63-951A-EBBB2233EB23}" dt="2023-11-25T21:02:11.919" v="1" actId="1076"/>
          <ac:spMkLst>
            <pc:docMk/>
            <pc:sldMk cId="600500315" sldId="345"/>
            <ac:spMk id="112655"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F21768-7EBE-4FF5-94D8-73C24DB4D123}" type="datetimeFigureOut">
              <a:rPr lang="en-US" smtClean="0"/>
              <a:t>11/28/2024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6C7CE-A95C-43F3-84EF-9E49F4BE40EC}" type="slidenum">
              <a:rPr lang="en-US" smtClean="0"/>
              <a:t>‹#›</a:t>
            </a:fld>
            <a:endParaRPr lang="en-US"/>
          </a:p>
        </p:txBody>
      </p:sp>
    </p:spTree>
    <p:extLst>
      <p:ext uri="{BB962C8B-B14F-4D97-AF65-F5344CB8AC3E}">
        <p14:creationId xmlns:p14="http://schemas.microsoft.com/office/powerpoint/2010/main" val="389402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12E3A-D4B1-48D1-9CF0-9728773501AE}" type="slidenum">
              <a:rPr lang="en-US" altLang="en-US"/>
              <a:pPr/>
              <a:t>52</a:t>
            </a:fld>
            <a:endParaRPr lang="en-US" altLang="en-US"/>
          </a:p>
        </p:txBody>
      </p:sp>
      <p:sp>
        <p:nvSpPr>
          <p:cNvPr id="51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6449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5EB7B-965A-4323-BDD8-B68B84D75A3A}" type="slidenum">
              <a:rPr lang="en-US" altLang="en-US"/>
              <a:pPr/>
              <a:t>61</a:t>
            </a:fld>
            <a:endParaRPr lang="en-US" altLang="en-US"/>
          </a:p>
        </p:txBody>
      </p:sp>
      <p:sp>
        <p:nvSpPr>
          <p:cNvPr id="235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61301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07CADF-F43F-4FCA-9005-79CB9350A8C7}" type="slidenum">
              <a:rPr lang="en-US" altLang="en-US"/>
              <a:pPr/>
              <a:t>62</a:t>
            </a:fld>
            <a:endParaRPr lang="en-US" altLang="en-US"/>
          </a:p>
        </p:txBody>
      </p:sp>
      <p:sp>
        <p:nvSpPr>
          <p:cNvPr id="256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96243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0B2413-3E86-48E8-8F9F-44F0FCB00564}" type="slidenum">
              <a:rPr lang="en-US" altLang="en-US"/>
              <a:pPr/>
              <a:t>63</a:t>
            </a:fld>
            <a:endParaRPr lang="en-US" altLang="en-US"/>
          </a:p>
        </p:txBody>
      </p:sp>
      <p:sp>
        <p:nvSpPr>
          <p:cNvPr id="27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1993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26064F-5592-4BA5-A5CF-5726E05DD973}" type="slidenum">
              <a:rPr lang="en-US" altLang="en-US"/>
              <a:pPr/>
              <a:t>64</a:t>
            </a:fld>
            <a:endParaRPr lang="en-US" altLang="en-US"/>
          </a:p>
        </p:txBody>
      </p:sp>
      <p:sp>
        <p:nvSpPr>
          <p:cNvPr id="296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69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1887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F262E-85F4-4DDE-94F8-1CA617ABBD09}" type="slidenum">
              <a:rPr lang="en-US" altLang="en-US"/>
              <a:pPr/>
              <a:t>65</a:t>
            </a:fld>
            <a:endParaRPr lang="en-US" altLang="en-US"/>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17711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BB57AF-687B-4E7B-AE98-2C7E01E311B3}" type="slidenum">
              <a:rPr lang="en-US" altLang="en-US"/>
              <a:pPr/>
              <a:t>66</a:t>
            </a:fld>
            <a:endParaRPr lang="en-US" altLang="en-US"/>
          </a:p>
        </p:txBody>
      </p:sp>
      <p:sp>
        <p:nvSpPr>
          <p:cNvPr id="337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68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235D7D-8840-4C6B-8973-15C9DCEEC88F}" type="slidenum">
              <a:rPr lang="en-US" altLang="en-US"/>
              <a:pPr/>
              <a:t>67</a:t>
            </a:fld>
            <a:endParaRPr lang="en-US" altLang="en-US"/>
          </a:p>
        </p:txBody>
      </p:sp>
      <p:sp>
        <p:nvSpPr>
          <p:cNvPr id="358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1135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5007F5-919F-4F73-8FB4-B5D83D38CE21}" type="slidenum">
              <a:rPr lang="en-US" altLang="en-US"/>
              <a:pPr/>
              <a:t>68</a:t>
            </a:fld>
            <a:endParaRPr lang="en-US" altLang="en-US"/>
          </a:p>
        </p:txBody>
      </p:sp>
      <p:sp>
        <p:nvSpPr>
          <p:cNvPr id="378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8902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ABCD7D-BE91-4E9E-ABF7-2A4DA4EE04F9}" type="slidenum">
              <a:rPr lang="en-US" altLang="en-US"/>
              <a:pPr/>
              <a:t>69</a:t>
            </a:fld>
            <a:endParaRPr lang="en-US" altLang="en-US"/>
          </a:p>
        </p:txBody>
      </p:sp>
      <p:sp>
        <p:nvSpPr>
          <p:cNvPr id="399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602476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C12A9-462E-441F-9133-23D75EB21155}" type="slidenum">
              <a:rPr lang="en-US" altLang="en-US"/>
              <a:pPr/>
              <a:t>70</a:t>
            </a:fld>
            <a:endParaRPr lang="en-US" altLang="en-US"/>
          </a:p>
        </p:txBody>
      </p:sp>
      <p:sp>
        <p:nvSpPr>
          <p:cNvPr id="4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9830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CD2B-3787-47D1-8357-C79E93595AEB}" type="slidenum">
              <a:rPr lang="en-US" altLang="en-US"/>
              <a:pPr/>
              <a:t>53</a:t>
            </a:fld>
            <a:endParaRPr lang="en-US" alt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3892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E94B4-B4CE-49F6-AC58-984F69140D0D}" type="slidenum">
              <a:rPr lang="en-US" altLang="en-US"/>
              <a:pPr/>
              <a:t>71</a:t>
            </a:fld>
            <a:endParaRPr lang="en-US" altLang="en-US"/>
          </a:p>
        </p:txBody>
      </p:sp>
      <p:sp>
        <p:nvSpPr>
          <p:cNvPr id="440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03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89927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050809-5ADB-4104-BBDC-870935702C4C}" type="slidenum">
              <a:rPr lang="en-US" altLang="en-US"/>
              <a:pPr/>
              <a:t>72</a:t>
            </a:fld>
            <a:endParaRPr lang="en-US" altLang="en-US"/>
          </a:p>
        </p:txBody>
      </p:sp>
      <p:sp>
        <p:nvSpPr>
          <p:cNvPr id="460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41404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BD9C0C-331C-4417-855B-5B4A79455788}" type="slidenum">
              <a:rPr lang="en-US" altLang="en-US"/>
              <a:pPr/>
              <a:t>73</a:t>
            </a:fld>
            <a:endParaRPr lang="en-US" altLang="en-US"/>
          </a:p>
        </p:txBody>
      </p:sp>
      <p:sp>
        <p:nvSpPr>
          <p:cNvPr id="481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735314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94869-7658-4518-A59E-7C8DC69F0926}" type="slidenum">
              <a:rPr lang="en-US" altLang="en-US"/>
              <a:pPr/>
              <a:t>74</a:t>
            </a:fld>
            <a:endParaRPr lang="en-US" altLang="en-US"/>
          </a:p>
        </p:txBody>
      </p:sp>
      <p:sp>
        <p:nvSpPr>
          <p:cNvPr id="501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267755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A88829-7A0E-4505-B6FB-9B6838BF8F47}" type="slidenum">
              <a:rPr lang="en-US" altLang="en-US"/>
              <a:pPr/>
              <a:t>75</a:t>
            </a:fld>
            <a:endParaRPr lang="en-US" altLang="en-US"/>
          </a:p>
        </p:txBody>
      </p:sp>
      <p:sp>
        <p:nvSpPr>
          <p:cNvPr id="52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87912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8517FC-CFAC-4B3D-8ED7-B1D537274F30}" type="slidenum">
              <a:rPr lang="en-US" altLang="en-US"/>
              <a:pPr/>
              <a:t>76</a:t>
            </a:fld>
            <a:endParaRPr lang="en-US" altLang="en-US"/>
          </a:p>
        </p:txBody>
      </p:sp>
      <p:sp>
        <p:nvSpPr>
          <p:cNvPr id="5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822438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5BCA5-9B47-4630-B7D0-74BBBB3B947E}" type="slidenum">
              <a:rPr lang="en-US" altLang="en-US"/>
              <a:pPr/>
              <a:t>77</a:t>
            </a:fld>
            <a:endParaRPr lang="en-US" altLang="en-US"/>
          </a:p>
        </p:txBody>
      </p:sp>
      <p:sp>
        <p:nvSpPr>
          <p:cNvPr id="563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79975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D92384-529E-4492-84D0-7D4DD36E13E2}" type="slidenum">
              <a:rPr lang="en-US" altLang="en-US"/>
              <a:pPr/>
              <a:t>78</a:t>
            </a:fld>
            <a:endParaRPr lang="en-US" altLang="en-US"/>
          </a:p>
        </p:txBody>
      </p:sp>
      <p:sp>
        <p:nvSpPr>
          <p:cNvPr id="58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72027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A966F-5449-4146-8DD2-B3096A383C7D}" type="slidenum">
              <a:rPr lang="en-US" altLang="en-US"/>
              <a:pPr/>
              <a:t>79</a:t>
            </a:fld>
            <a:endParaRPr lang="en-US" altLang="en-US"/>
          </a:p>
        </p:txBody>
      </p:sp>
      <p:sp>
        <p:nvSpPr>
          <p:cNvPr id="604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6672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9FC5DA-CA7F-486E-A423-75D0CC3597AF}" type="slidenum">
              <a:rPr lang="en-US" altLang="en-US"/>
              <a:pPr/>
              <a:t>80</a:t>
            </a:fld>
            <a:endParaRPr lang="en-US" altLang="en-US"/>
          </a:p>
        </p:txBody>
      </p:sp>
      <p:sp>
        <p:nvSpPr>
          <p:cNvPr id="62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96958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D40232-F847-4DF3-B7C8-AF947EC61193}" type="slidenum">
              <a:rPr lang="en-US" altLang="en-US"/>
              <a:pPr/>
              <a:t>54</a:t>
            </a:fld>
            <a:endParaRPr lang="en-US" altLang="en-US"/>
          </a:p>
        </p:txBody>
      </p:sp>
      <p:sp>
        <p:nvSpPr>
          <p:cNvPr id="92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594302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A3306-46AD-4769-B18E-33E47738281B}" type="slidenum">
              <a:rPr lang="en-US" altLang="en-US"/>
              <a:pPr/>
              <a:t>81</a:t>
            </a:fld>
            <a:endParaRPr lang="en-US" altLang="en-US"/>
          </a:p>
        </p:txBody>
      </p:sp>
      <p:sp>
        <p:nvSpPr>
          <p:cNvPr id="645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48900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2AF876-8FAC-430F-8EB4-D0DF524B2374}" type="slidenum">
              <a:rPr lang="en-US" altLang="en-US"/>
              <a:pPr/>
              <a:t>82</a:t>
            </a:fld>
            <a:endParaRPr lang="en-US" altLang="en-US"/>
          </a:p>
        </p:txBody>
      </p:sp>
      <p:sp>
        <p:nvSpPr>
          <p:cNvPr id="6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31420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192552-95CB-49BF-9846-6DDE0D5A02FC}" type="slidenum">
              <a:rPr lang="en-US" altLang="en-US"/>
              <a:pPr/>
              <a:t>83</a:t>
            </a:fld>
            <a:endParaRPr lang="en-US" altLang="en-US"/>
          </a:p>
        </p:txBody>
      </p:sp>
      <p:sp>
        <p:nvSpPr>
          <p:cNvPr id="686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468323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C8C5C3-2E1D-4A01-A5B9-4658929D69F5}" type="slidenum">
              <a:rPr lang="en-US" altLang="en-US"/>
              <a:pPr/>
              <a:t>84</a:t>
            </a:fld>
            <a:endParaRPr lang="en-US" altLang="en-US"/>
          </a:p>
        </p:txBody>
      </p:sp>
      <p:sp>
        <p:nvSpPr>
          <p:cNvPr id="706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162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1561E-CD24-4873-A85C-EC8C337EE930}" type="slidenum">
              <a:rPr lang="en-US" altLang="en-US"/>
              <a:pPr/>
              <a:t>85</a:t>
            </a:fld>
            <a:endParaRPr lang="en-US" altLang="en-US"/>
          </a:p>
        </p:txBody>
      </p:sp>
      <p:sp>
        <p:nvSpPr>
          <p:cNvPr id="727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270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985918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2F716D-6E4C-46E2-80B7-AA60DE5DE278}" type="slidenum">
              <a:rPr lang="en-US" altLang="en-US"/>
              <a:pPr/>
              <a:t>86</a:t>
            </a:fld>
            <a:endParaRPr lang="en-US" altLang="en-US"/>
          </a:p>
        </p:txBody>
      </p:sp>
      <p:sp>
        <p:nvSpPr>
          <p:cNvPr id="747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475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590873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AA6EF-D409-4ABD-AC61-316BE0B875AD}" type="slidenum">
              <a:rPr lang="en-US" altLang="en-US"/>
              <a:pPr/>
              <a:t>87</a:t>
            </a:fld>
            <a:endParaRPr lang="en-US" altLang="en-US"/>
          </a:p>
        </p:txBody>
      </p:sp>
      <p:sp>
        <p:nvSpPr>
          <p:cNvPr id="768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891660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AA5223-0110-41EB-BA71-BB9F707DE7A3}" type="slidenum">
              <a:rPr lang="en-US" altLang="en-US"/>
              <a:pPr/>
              <a:t>88</a:t>
            </a:fld>
            <a:endParaRPr lang="en-US" altLang="en-US"/>
          </a:p>
        </p:txBody>
      </p:sp>
      <p:sp>
        <p:nvSpPr>
          <p:cNvPr id="788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885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120255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6E054D-B03B-475A-90EF-4143A29DE5C7}" type="slidenum">
              <a:rPr lang="en-US" altLang="en-US"/>
              <a:pPr/>
              <a:t>89</a:t>
            </a:fld>
            <a:endParaRPr lang="en-US" alt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277508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356921-9BF4-4735-927B-D45D90B3C47C}" type="slidenum">
              <a:rPr lang="en-US" altLang="en-US"/>
              <a:pPr/>
              <a:t>90</a:t>
            </a:fld>
            <a:endParaRPr lang="en-US" alt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1983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EF0DE-E58B-48B4-A628-0DBD3AA81DD3}" type="slidenum">
              <a:rPr lang="en-US" altLang="en-US"/>
              <a:pPr/>
              <a:t>55</a:t>
            </a:fld>
            <a:endParaRPr lang="en-US" altLang="en-US"/>
          </a:p>
        </p:txBody>
      </p:sp>
      <p:sp>
        <p:nvSpPr>
          <p:cNvPr id="11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70636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2E5722-066B-4FC3-AB49-9707B8EDFA87}" type="slidenum">
              <a:rPr lang="en-US" altLang="en-US"/>
              <a:pPr/>
              <a:t>91</a:t>
            </a:fld>
            <a:endParaRPr lang="en-US" alt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78191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AA667D-6639-43B5-A122-194867EADF91}" type="slidenum">
              <a:rPr lang="en-US" altLang="en-US"/>
              <a:pPr/>
              <a:t>92</a:t>
            </a:fld>
            <a:endParaRPr lang="en-US" alt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938530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ECB36-FD6A-44DC-811B-12FC2A8C3721}" type="slidenum">
              <a:rPr lang="en-US" altLang="en-US"/>
              <a:pPr/>
              <a:t>93</a:t>
            </a:fld>
            <a:endParaRPr lang="en-US" altLang="en-US"/>
          </a:p>
        </p:txBody>
      </p:sp>
      <p:sp>
        <p:nvSpPr>
          <p:cNvPr id="890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909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696187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76EBDE-F31A-4C81-AC48-CE9026F0CF5B}" type="slidenum">
              <a:rPr lang="en-US" altLang="en-US"/>
              <a:pPr/>
              <a:t>94</a:t>
            </a:fld>
            <a:endParaRPr lang="en-US" altLang="en-US"/>
          </a:p>
        </p:txBody>
      </p:sp>
      <p:sp>
        <p:nvSpPr>
          <p:cNvPr id="911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113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06940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21774-E560-40C2-BECE-B653425E54D2}" type="slidenum">
              <a:rPr lang="en-US" altLang="en-US"/>
              <a:pPr/>
              <a:t>95</a:t>
            </a:fld>
            <a:endParaRPr lang="en-US" altLang="en-US"/>
          </a:p>
        </p:txBody>
      </p:sp>
      <p:sp>
        <p:nvSpPr>
          <p:cNvPr id="93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391214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7E96A9-C802-4E0B-B511-B9D03A097D8B}" type="slidenum">
              <a:rPr lang="en-US" altLang="en-US"/>
              <a:pPr/>
              <a:t>96</a:t>
            </a:fld>
            <a:endParaRPr lang="en-US" altLang="en-US"/>
          </a:p>
        </p:txBody>
      </p:sp>
      <p:sp>
        <p:nvSpPr>
          <p:cNvPr id="952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23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756573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389CDB-ABC1-43D2-87E5-965640C7AF84}" type="slidenum">
              <a:rPr lang="en-US" altLang="en-US"/>
              <a:pPr/>
              <a:t>97</a:t>
            </a:fld>
            <a:endParaRPr lang="en-US" altLang="en-US"/>
          </a:p>
        </p:txBody>
      </p:sp>
      <p:sp>
        <p:nvSpPr>
          <p:cNvPr id="972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913749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59E4CC-E11A-4520-B6B8-A0264AF13D71}" type="slidenum">
              <a:rPr lang="en-US" altLang="en-US"/>
              <a:pPr/>
              <a:t>98</a:t>
            </a:fld>
            <a:endParaRPr lang="en-US" altLang="en-US"/>
          </a:p>
        </p:txBody>
      </p:sp>
      <p:sp>
        <p:nvSpPr>
          <p:cNvPr id="993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556068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42523-CD7B-4640-8B1A-EDE47045C444}" type="slidenum">
              <a:rPr lang="en-US" altLang="en-US"/>
              <a:pPr/>
              <a:t>99</a:t>
            </a:fld>
            <a:endParaRPr lang="en-US" altLang="en-US"/>
          </a:p>
        </p:txBody>
      </p:sp>
      <p:sp>
        <p:nvSpPr>
          <p:cNvPr id="1013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648987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247374-68B1-4C93-A764-6FBF25B0DAD3}" type="slidenum">
              <a:rPr lang="en-US" altLang="en-US"/>
              <a:pPr/>
              <a:t>100</a:t>
            </a:fld>
            <a:endParaRPr lang="en-US" altLang="en-US"/>
          </a:p>
        </p:txBody>
      </p:sp>
      <p:sp>
        <p:nvSpPr>
          <p:cNvPr id="1034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342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1582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50BA6-9342-48F6-AB8A-A70522E99CC2}" type="slidenum">
              <a:rPr lang="en-US" altLang="en-US"/>
              <a:pPr/>
              <a:t>56</a:t>
            </a:fld>
            <a:endParaRPr lang="en-US" altLang="en-US"/>
          </a:p>
        </p:txBody>
      </p:sp>
      <p:sp>
        <p:nvSpPr>
          <p:cNvPr id="133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113007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8A930-FB73-4303-80C4-22A2EBBBD103}" type="slidenum">
              <a:rPr lang="en-US" altLang="en-US"/>
              <a:pPr/>
              <a:t>101</a:t>
            </a:fld>
            <a:endParaRPr lang="en-US" altLang="en-US"/>
          </a:p>
        </p:txBody>
      </p:sp>
      <p:sp>
        <p:nvSpPr>
          <p:cNvPr id="1054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5475"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222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84A41D-6736-4410-B6DD-9190EF3BCEF6}" type="slidenum">
              <a:rPr lang="en-US" altLang="en-US"/>
              <a:pPr/>
              <a:t>57</a:t>
            </a:fld>
            <a:endParaRPr lang="en-US" altLang="en-US"/>
          </a:p>
        </p:txBody>
      </p:sp>
      <p:sp>
        <p:nvSpPr>
          <p:cNvPr id="15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3"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08894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362D5B-ECE8-4DF8-A4CF-CA6F920A9C58}" type="slidenum">
              <a:rPr lang="en-US" altLang="en-US"/>
              <a:pPr/>
              <a:t>58</a:t>
            </a:fld>
            <a:endParaRPr lang="en-US" altLang="en-US"/>
          </a:p>
        </p:txBody>
      </p:sp>
      <p:sp>
        <p:nvSpPr>
          <p:cNvPr id="174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5326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1F4CD-15FC-49AC-8EAE-B2FC87C05AE2}" type="slidenum">
              <a:rPr lang="en-US" altLang="en-US"/>
              <a:pPr/>
              <a:t>59</a:t>
            </a:fld>
            <a:endParaRPr lang="en-US" altLang="en-US"/>
          </a:p>
        </p:txBody>
      </p:sp>
      <p:sp>
        <p:nvSpPr>
          <p:cNvPr id="194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9"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86607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3E8131-D34C-4134-A47E-3B1469E37EC8}" type="slidenum">
              <a:rPr lang="en-US" altLang="en-US"/>
              <a:pPr/>
              <a:t>60</a:t>
            </a:fld>
            <a:endParaRPr lang="en-US" altLang="en-US"/>
          </a:p>
        </p:txBody>
      </p:sp>
      <p:sp>
        <p:nvSpPr>
          <p:cNvPr id="215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xfrm>
            <a:off x="915988" y="4344988"/>
            <a:ext cx="5026025" cy="4113212"/>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24506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73EED9-86F1-41B0-ABDD-01E905EC3BDE}"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569307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3EED9-86F1-41B0-ABDD-01E905EC3BDE}"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45231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3EED9-86F1-41B0-ABDD-01E905EC3BDE}"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2409747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3EED9-86F1-41B0-ABDD-01E905EC3BDE}"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3475407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73EED9-86F1-41B0-ABDD-01E905EC3BDE}"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27462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73EED9-86F1-41B0-ABDD-01E905EC3BDE}"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34404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73EED9-86F1-41B0-ABDD-01E905EC3BDE}" type="datetimeFigureOut">
              <a:rPr lang="en-US" smtClean="0"/>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342460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3EED9-86F1-41B0-ABDD-01E905EC3BDE}" type="datetimeFigureOut">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20367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73EED9-86F1-41B0-ABDD-01E905EC3BDE}" type="datetimeFigureOut">
              <a:rPr lang="en-US" smtClean="0"/>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357239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73EED9-86F1-41B0-ABDD-01E905EC3BDE}"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428247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73EED9-86F1-41B0-ABDD-01E905EC3BDE}"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BC905-592F-461D-BE98-70228E87F98C}" type="slidenum">
              <a:rPr lang="en-US" smtClean="0"/>
              <a:t>‹#›</a:t>
            </a:fld>
            <a:endParaRPr lang="en-US"/>
          </a:p>
        </p:txBody>
      </p:sp>
    </p:spTree>
    <p:extLst>
      <p:ext uri="{BB962C8B-B14F-4D97-AF65-F5344CB8AC3E}">
        <p14:creationId xmlns:p14="http://schemas.microsoft.com/office/powerpoint/2010/main" val="335953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3EED9-86F1-41B0-ABDD-01E905EC3BDE}" type="datetimeFigureOut">
              <a:rPr lang="en-US" smtClean="0"/>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BC905-592F-461D-BE98-70228E87F98C}" type="slidenum">
              <a:rPr lang="en-US" smtClean="0"/>
              <a:t>‹#›</a:t>
            </a:fld>
            <a:endParaRPr lang="en-US"/>
          </a:p>
        </p:txBody>
      </p:sp>
    </p:spTree>
    <p:extLst>
      <p:ext uri="{BB962C8B-B14F-4D97-AF65-F5344CB8AC3E}">
        <p14:creationId xmlns:p14="http://schemas.microsoft.com/office/powerpoint/2010/main" val="1764082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92375"/>
            <a:ext cx="7772400" cy="1470025"/>
          </a:xfrm>
        </p:spPr>
        <p:txBody>
          <a:bodyPr/>
          <a:lstStyle/>
          <a:p>
            <a:r>
              <a:rPr lang="en-US" dirty="0"/>
              <a:t>Graphs and their applications</a:t>
            </a:r>
          </a:p>
        </p:txBody>
      </p:sp>
    </p:spTree>
    <p:extLst>
      <p:ext uri="{BB962C8B-B14F-4D97-AF65-F5344CB8AC3E}">
        <p14:creationId xmlns:p14="http://schemas.microsoft.com/office/powerpoint/2010/main" val="352420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83637" y="768220"/>
            <a:ext cx="8229600" cy="5867400"/>
          </a:xfrm>
        </p:spPr>
        <p:txBody>
          <a:bodyPr>
            <a:normAutofit/>
          </a:bodyPr>
          <a:lstStyle/>
          <a:p>
            <a:pPr algn="just"/>
            <a:r>
              <a:rPr lang="en-US" sz="2400" b="1" dirty="0"/>
              <a:t> A path of length </a:t>
            </a:r>
            <a:r>
              <a:rPr lang="en-US" sz="2400" b="1" i="1" dirty="0"/>
              <a:t>k</a:t>
            </a:r>
            <a:r>
              <a:rPr lang="en-US" sz="2400" b="1" dirty="0"/>
              <a:t> </a:t>
            </a:r>
            <a:r>
              <a:rPr lang="en-US" sz="2400" dirty="0"/>
              <a:t>from</a:t>
            </a:r>
            <a:r>
              <a:rPr lang="en-US" sz="2400" b="1" dirty="0"/>
              <a:t> </a:t>
            </a:r>
            <a:r>
              <a:rPr lang="en-US" sz="2400" dirty="0"/>
              <a:t>node a to node b is defined as a sequence of k+1 nodes n</a:t>
            </a:r>
            <a:r>
              <a:rPr lang="en-US" sz="2400" baseline="-25000" dirty="0"/>
              <a:t>1</a:t>
            </a:r>
            <a:r>
              <a:rPr lang="en-US" sz="2400" dirty="0"/>
              <a:t>, n</a:t>
            </a:r>
            <a:r>
              <a:rPr lang="en-US" sz="2400" baseline="-25000" dirty="0"/>
              <a:t>2</a:t>
            </a:r>
            <a:r>
              <a:rPr lang="en-US" sz="2400" dirty="0"/>
              <a:t>, …., n</a:t>
            </a:r>
            <a:r>
              <a:rPr lang="en-US" sz="2400" baseline="-25000" dirty="0"/>
              <a:t>k+1</a:t>
            </a:r>
            <a:r>
              <a:rPr lang="en-US" sz="2400" dirty="0"/>
              <a:t> such that n</a:t>
            </a:r>
            <a:r>
              <a:rPr lang="en-US" sz="2400" baseline="-25000" dirty="0"/>
              <a:t>1</a:t>
            </a:r>
            <a:r>
              <a:rPr lang="en-US" sz="2400" dirty="0"/>
              <a:t> =a , n</a:t>
            </a:r>
            <a:r>
              <a:rPr lang="en-US" sz="2400" baseline="-25000" dirty="0"/>
              <a:t>k+1</a:t>
            </a:r>
            <a:r>
              <a:rPr lang="en-US" sz="2400" dirty="0"/>
              <a:t>=b and adjacent(</a:t>
            </a:r>
            <a:r>
              <a:rPr lang="en-US" sz="2400" dirty="0" err="1"/>
              <a:t>n</a:t>
            </a:r>
            <a:r>
              <a:rPr lang="en-US" sz="2400" baseline="-25000" dirty="0" err="1"/>
              <a:t>i</a:t>
            </a:r>
            <a:r>
              <a:rPr lang="en-US" sz="2400" dirty="0"/>
              <a:t>, n</a:t>
            </a:r>
            <a:r>
              <a:rPr lang="en-US" sz="2400" baseline="-25000" dirty="0"/>
              <a:t>i+1</a:t>
            </a:r>
            <a:r>
              <a:rPr lang="en-US" sz="2400" dirty="0"/>
              <a:t>) is true for all arcs between 1 and k.</a:t>
            </a:r>
          </a:p>
          <a:p>
            <a:pPr algn="just"/>
            <a:endParaRPr lang="en-US" sz="2400" dirty="0"/>
          </a:p>
          <a:p>
            <a:pPr algn="just"/>
            <a:r>
              <a:rPr lang="en-US" sz="2400" dirty="0"/>
              <a:t>A path from a node to itself is called a </a:t>
            </a:r>
            <a:r>
              <a:rPr lang="en-US" sz="2400" b="1" dirty="0"/>
              <a:t>cycle</a:t>
            </a:r>
            <a:r>
              <a:rPr lang="en-US" sz="2400" dirty="0"/>
              <a:t>.</a:t>
            </a:r>
          </a:p>
          <a:p>
            <a:pPr algn="just"/>
            <a:endParaRPr lang="en-US" sz="2400" dirty="0"/>
          </a:p>
          <a:p>
            <a:pPr algn="just"/>
            <a:r>
              <a:rPr lang="en-US" sz="2400" dirty="0"/>
              <a:t>If a graph contains a cycle, it is </a:t>
            </a:r>
            <a:r>
              <a:rPr lang="en-US" sz="2400" b="1" dirty="0"/>
              <a:t>cyclic graph</a:t>
            </a:r>
            <a:r>
              <a:rPr lang="en-US" sz="2400" dirty="0"/>
              <a:t>, otherwise it is </a:t>
            </a:r>
            <a:r>
              <a:rPr lang="en-US" sz="2400" b="1" dirty="0"/>
              <a:t>acyclic</a:t>
            </a:r>
            <a:r>
              <a:rPr lang="en-US" sz="2400" dirty="0"/>
              <a:t>.</a:t>
            </a:r>
          </a:p>
          <a:p>
            <a:pPr algn="just"/>
            <a:endParaRPr lang="en-US" sz="2400" b="1" dirty="0"/>
          </a:p>
          <a:p>
            <a:pPr algn="just"/>
            <a:r>
              <a:rPr lang="en-US" sz="2400" b="1" dirty="0"/>
              <a:t>A directed graph is called a dag. </a:t>
            </a:r>
          </a:p>
          <a:p>
            <a:pPr algn="just"/>
            <a:endParaRPr lang="en-US" sz="2400" dirty="0"/>
          </a:p>
          <a:p>
            <a:pPr marL="0" indent="0" algn="just">
              <a:buNone/>
            </a:pPr>
            <a:endParaRPr lang="en-US" sz="2400" dirty="0"/>
          </a:p>
          <a:p>
            <a:pPr marL="514350" indent="-514350" algn="just">
              <a:buAutoNum type="arabicPeriod"/>
            </a:pPr>
            <a:endParaRPr lang="en-US" dirty="0"/>
          </a:p>
        </p:txBody>
      </p:sp>
    </p:spTree>
    <p:extLst>
      <p:ext uri="{BB962C8B-B14F-4D97-AF65-F5344CB8AC3E}">
        <p14:creationId xmlns:p14="http://schemas.microsoft.com/office/powerpoint/2010/main" val="3960703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kumimoji="0" lang="en-US" altLang="en-US"/>
              <a:t>Breadth First Search</a:t>
            </a:r>
          </a:p>
        </p:txBody>
      </p:sp>
      <p:sp>
        <p:nvSpPr>
          <p:cNvPr id="10240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t>
            </a:r>
          </a:p>
        </p:txBody>
      </p:sp>
      <p:sp>
        <p:nvSpPr>
          <p:cNvPr id="10240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102409"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0"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1"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2"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4"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19" name="AutoShape 19"/>
          <p:cNvCxnSpPr>
            <a:cxnSpLocks noChangeShapeType="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20" name="AutoShape 20"/>
          <p:cNvCxnSpPr>
            <a:cxnSpLocks noChangeShapeType="1"/>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21"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22" name="AutoShape 22"/>
          <p:cNvCxnSpPr>
            <a:cxnSpLocks noChangeShapeType="1"/>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23"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242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0242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242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242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102429"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102430"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102431"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102432"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2433"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2434"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102435"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102436"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102437"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102440" name="Oval 40"/>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102441" name="Oval 4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102442" name="Oval 42"/>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102443" name="Oval 43"/>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102444" name="Oval 44"/>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102445" name="Oval 45"/>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
        <p:nvSpPr>
          <p:cNvPr id="102446" name="Oval 4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D</a:t>
            </a:r>
          </a:p>
        </p:txBody>
      </p:sp>
    </p:spTree>
    <p:extLst>
      <p:ext uri="{BB962C8B-B14F-4D97-AF65-F5344CB8AC3E}">
        <p14:creationId xmlns:p14="http://schemas.microsoft.com/office/powerpoint/2010/main" val="3646525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kumimoji="0" lang="en-US" altLang="en-US"/>
              <a:t>Breadth First Search</a:t>
            </a:r>
          </a:p>
        </p:txBody>
      </p:sp>
      <p:sp>
        <p:nvSpPr>
          <p:cNvPr id="10445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t>
            </a:r>
          </a:p>
        </p:txBody>
      </p:sp>
      <p:sp>
        <p:nvSpPr>
          <p:cNvPr id="10445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04453"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STOP</a:t>
            </a:r>
          </a:p>
        </p:txBody>
      </p:sp>
      <p:sp>
        <p:nvSpPr>
          <p:cNvPr id="104458" name="Oval 1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cxnSp>
        <p:nvCxnSpPr>
          <p:cNvPr id="104459" name="AutoShape 11"/>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60" name="AutoShape 12"/>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61" name="AutoShape 13"/>
          <p:cNvCxnSpPr>
            <a:cxnSpLocks noChangeShapeType="1"/>
            <a:stCxn id="104458" idx="6"/>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62" name="AutoShape 14"/>
          <p:cNvCxnSpPr>
            <a:cxnSpLocks noChangeShapeType="1"/>
            <a:endCxn id="10445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63" name="AutoShape 15"/>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64" name="AutoShape 16"/>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4465" name="Oval 17"/>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104466" name="Oval 18"/>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D</a:t>
            </a:r>
          </a:p>
        </p:txBody>
      </p:sp>
      <p:cxnSp>
        <p:nvCxnSpPr>
          <p:cNvPr id="104469" name="AutoShape 21"/>
          <p:cNvCxnSpPr>
            <a:cxnSpLocks noChangeShapeType="1"/>
            <a:endCxn id="10446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70" name="AutoShape 22"/>
          <p:cNvCxnSpPr>
            <a:cxnSpLocks noChangeShapeType="1"/>
            <a:endCxn id="10446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71" name="AutoShape 23"/>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72" name="AutoShape 24"/>
          <p:cNvCxnSpPr>
            <a:cxnSpLocks noChangeShapeType="1"/>
            <a:endCxn id="10446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473" name="AutoShape 25"/>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4474" name="Text Box 26"/>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04476" name="Text Box 28"/>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4477" name="Text Box 29"/>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4478" name="Text Box 30"/>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104479" name="Text Box 31"/>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104480" name="Text Box 32"/>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104481" name="Text Box 33"/>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4482" name="Text Box 34"/>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4483" name="Text Box 35"/>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104484" name="Text Box 36"/>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104485" name="Oval 37"/>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104486" name="Oval 3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104487" name="Oval 39"/>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104488" name="Oval 40"/>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104489"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104490" name="Oval 42"/>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2540870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06494DD5-D5E6-4DC4-9366-023798F9B10C}" type="slidenum">
              <a:rPr lang="en-US" altLang="en-US"/>
              <a:pPr/>
              <a:t>102</a:t>
            </a:fld>
            <a:endParaRPr lang="en-US" altLang="en-US"/>
          </a:p>
        </p:txBody>
      </p:sp>
      <p:pic>
        <p:nvPicPr>
          <p:cNvPr id="112649" name="Picture 9"/>
          <p:cNvPicPr>
            <a:picLocks noChangeAspect="1" noChangeArrowheads="1"/>
          </p:cNvPicPr>
          <p:nvPr/>
        </p:nvPicPr>
        <p:blipFill>
          <a:blip r:embed="rId2">
            <a:extLst>
              <a:ext uri="{28A0092B-C50C-407E-A947-70E740481C1C}">
                <a14:useLocalDpi xmlns:a14="http://schemas.microsoft.com/office/drawing/2010/main" val="0"/>
              </a:ext>
            </a:extLst>
          </a:blip>
          <a:srcRect t="1013" b="-2637"/>
          <a:stretch>
            <a:fillRect/>
          </a:stretch>
        </p:blipFill>
        <p:spPr bwMode="auto">
          <a:xfrm>
            <a:off x="2971800" y="948215"/>
            <a:ext cx="5934075" cy="5731985"/>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12643" name="Rectangle 3"/>
          <p:cNvSpPr>
            <a:spLocks noGrp="1" noChangeArrowheads="1"/>
          </p:cNvSpPr>
          <p:nvPr>
            <p:ph type="title"/>
          </p:nvPr>
        </p:nvSpPr>
        <p:spPr>
          <a:xfrm>
            <a:off x="1676400" y="136050"/>
            <a:ext cx="5791200" cy="652780"/>
          </a:xfrm>
        </p:spPr>
        <p:txBody>
          <a:bodyPr>
            <a:normAutofit fontScale="90000"/>
          </a:bodyPr>
          <a:lstStyle/>
          <a:p>
            <a:r>
              <a:rPr lang="en-US" altLang="en-US" dirty="0"/>
              <a:t>Breadth-First Traversal</a:t>
            </a:r>
          </a:p>
        </p:txBody>
      </p:sp>
      <p:sp>
        <p:nvSpPr>
          <p:cNvPr id="112644" name="Text Box 4"/>
          <p:cNvSpPr txBox="1">
            <a:spLocks noChangeArrowheads="1"/>
          </p:cNvSpPr>
          <p:nvPr/>
        </p:nvSpPr>
        <p:spPr bwMode="auto">
          <a:xfrm>
            <a:off x="147320" y="1452940"/>
            <a:ext cx="292290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400" dirty="0"/>
              <a:t>(contd.)  A trace of a breadth-first traversal for a directed graph, beginning at vertex A.</a:t>
            </a:r>
          </a:p>
        </p:txBody>
      </p:sp>
      <p:pic>
        <p:nvPicPr>
          <p:cNvPr id="1126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3425190"/>
            <a:ext cx="2455545" cy="25488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12650" name="Rectangle 10"/>
          <p:cNvSpPr>
            <a:spLocks noChangeArrowheads="1"/>
          </p:cNvSpPr>
          <p:nvPr/>
        </p:nvSpPr>
        <p:spPr bwMode="auto">
          <a:xfrm>
            <a:off x="4051300" y="22098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3" name="Rectangle 13"/>
          <p:cNvSpPr>
            <a:spLocks noChangeArrowheads="1"/>
          </p:cNvSpPr>
          <p:nvPr/>
        </p:nvSpPr>
        <p:spPr bwMode="auto">
          <a:xfrm>
            <a:off x="4038600" y="26289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4" name="Rectangle 14"/>
          <p:cNvSpPr>
            <a:spLocks noChangeArrowheads="1"/>
          </p:cNvSpPr>
          <p:nvPr/>
        </p:nvSpPr>
        <p:spPr bwMode="auto">
          <a:xfrm>
            <a:off x="4051300" y="30226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5" name="Rectangle 15"/>
          <p:cNvSpPr>
            <a:spLocks noChangeArrowheads="1"/>
          </p:cNvSpPr>
          <p:nvPr/>
        </p:nvSpPr>
        <p:spPr bwMode="auto">
          <a:xfrm>
            <a:off x="4051300" y="34163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6" name="Rectangle 16"/>
          <p:cNvSpPr>
            <a:spLocks noChangeArrowheads="1"/>
          </p:cNvSpPr>
          <p:nvPr/>
        </p:nvSpPr>
        <p:spPr bwMode="auto">
          <a:xfrm>
            <a:off x="4054475" y="3794125"/>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7" name="Rectangle 17"/>
          <p:cNvSpPr>
            <a:spLocks noChangeArrowheads="1"/>
          </p:cNvSpPr>
          <p:nvPr/>
        </p:nvSpPr>
        <p:spPr bwMode="auto">
          <a:xfrm>
            <a:off x="4051300" y="42037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8" name="Rectangle 18"/>
          <p:cNvSpPr>
            <a:spLocks noChangeArrowheads="1"/>
          </p:cNvSpPr>
          <p:nvPr/>
        </p:nvSpPr>
        <p:spPr bwMode="auto">
          <a:xfrm>
            <a:off x="4067175" y="45974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59" name="Rectangle 19"/>
          <p:cNvSpPr>
            <a:spLocks noChangeArrowheads="1"/>
          </p:cNvSpPr>
          <p:nvPr/>
        </p:nvSpPr>
        <p:spPr bwMode="auto">
          <a:xfrm>
            <a:off x="4079875" y="50292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
        <p:nvSpPr>
          <p:cNvPr id="112660" name="Rectangle 20"/>
          <p:cNvSpPr>
            <a:spLocks noChangeArrowheads="1"/>
          </p:cNvSpPr>
          <p:nvPr/>
        </p:nvSpPr>
        <p:spPr bwMode="auto">
          <a:xfrm>
            <a:off x="4051300" y="5397500"/>
            <a:ext cx="4711700" cy="203200"/>
          </a:xfrm>
          <a:prstGeom prst="rect">
            <a:avLst/>
          </a:prstGeom>
          <a:gradFill rotWithShape="1">
            <a:gsLst>
              <a:gs pos="0">
                <a:schemeClr val="accent1">
                  <a:alpha val="33000"/>
                </a:schemeClr>
              </a:gs>
              <a:gs pos="100000">
                <a:schemeClr val="accent1">
                  <a:gamma/>
                  <a:invGamma/>
                  <a:alpha val="32001"/>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60050031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74638"/>
            <a:ext cx="8229600" cy="563562"/>
          </a:xfrm>
        </p:spPr>
        <p:txBody>
          <a:bodyPr>
            <a:normAutofit fontScale="90000"/>
          </a:bodyPr>
          <a:lstStyle/>
          <a:p>
            <a:r>
              <a:rPr lang="en-US" altLang="en-US" b="1" dirty="0"/>
              <a:t>Breadth First Search</a:t>
            </a:r>
          </a:p>
        </p:txBody>
      </p:sp>
      <p:sp>
        <p:nvSpPr>
          <p:cNvPr id="225283" name="Rectangle 3"/>
          <p:cNvSpPr>
            <a:spLocks noGrp="1" noChangeArrowheads="1"/>
          </p:cNvSpPr>
          <p:nvPr>
            <p:ph type="body" idx="1"/>
          </p:nvPr>
        </p:nvSpPr>
        <p:spPr>
          <a:xfrm>
            <a:off x="228600" y="914400"/>
            <a:ext cx="8458200" cy="5638800"/>
          </a:xfrm>
        </p:spPr>
        <p:txBody>
          <a:bodyPr>
            <a:normAutofit/>
          </a:bodyPr>
          <a:lstStyle/>
          <a:p>
            <a:pPr algn="just"/>
            <a:r>
              <a:rPr lang="en-US" altLang="en-US" sz="2800" dirty="0"/>
              <a:t> This algorithm executes a breadth first search on a graph G beginning at a starting node A.</a:t>
            </a:r>
          </a:p>
          <a:p>
            <a:pPr marL="914400" lvl="1" indent="-457200" algn="just">
              <a:buAutoNum type="arabicPeriod"/>
            </a:pPr>
            <a:r>
              <a:rPr lang="en-US" altLang="en-US" sz="2400" dirty="0"/>
              <a:t>Initialize all nodes to the ready state (Status = 1)</a:t>
            </a:r>
          </a:p>
          <a:p>
            <a:pPr marL="914400" lvl="1" indent="-457200" algn="just">
              <a:buAutoNum type="arabicPeriod"/>
            </a:pPr>
            <a:r>
              <a:rPr lang="en-US" altLang="en-US" sz="2400" dirty="0"/>
              <a:t>Put the starting node A in QUEUE and change its status to the waiting state (STATUS = 2)</a:t>
            </a:r>
          </a:p>
          <a:p>
            <a:pPr marL="914400" lvl="1" indent="-457200" algn="just">
              <a:buAutoNum type="arabicPeriod"/>
            </a:pPr>
            <a:r>
              <a:rPr lang="en-US" altLang="en-US" sz="2400" dirty="0"/>
              <a:t>Repeat steps 4 and 5 until QUEUE is empty:</a:t>
            </a:r>
          </a:p>
          <a:p>
            <a:pPr marL="914400" lvl="1" indent="-457200" algn="just">
              <a:buAutoNum type="arabicPeriod"/>
            </a:pPr>
            <a:r>
              <a:rPr lang="en-US" altLang="en-US" sz="2400" dirty="0"/>
              <a:t>Remove the front node N of QUEUE. Process N and change the status of N to the processed state (STATUS =3)</a:t>
            </a:r>
          </a:p>
          <a:p>
            <a:pPr marL="914400" lvl="1" indent="-457200" algn="just">
              <a:buAutoNum type="arabicPeriod"/>
            </a:pPr>
            <a:r>
              <a:rPr lang="en-US" altLang="en-US" sz="2400" dirty="0"/>
              <a:t>Add to the rear of QUEUE all the neighbors of N that are in the ready state (status =1) and change their status to the waiting state (Status =2).</a:t>
            </a:r>
          </a:p>
          <a:p>
            <a:pPr marL="457200" lvl="1" indent="0" algn="just">
              <a:buNone/>
            </a:pPr>
            <a:r>
              <a:rPr lang="en-US" altLang="en-US" sz="2400" dirty="0"/>
              <a:t>[End of step 3 loop]</a:t>
            </a:r>
          </a:p>
          <a:p>
            <a:pPr marL="457200" lvl="1" indent="0" algn="just">
              <a:buNone/>
            </a:pPr>
            <a:r>
              <a:rPr lang="en-US" altLang="en-US" sz="2400" dirty="0"/>
              <a:t>6.  Exit.</a:t>
            </a:r>
            <a:endParaRPr lang="en-US" altLang="en-US" sz="2000" dirty="0"/>
          </a:p>
        </p:txBody>
      </p:sp>
    </p:spTree>
    <p:extLst>
      <p:ext uri="{BB962C8B-B14F-4D97-AF65-F5344CB8AC3E}">
        <p14:creationId xmlns:p14="http://schemas.microsoft.com/office/powerpoint/2010/main" val="529974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74638"/>
            <a:ext cx="8229600" cy="563562"/>
          </a:xfrm>
        </p:spPr>
        <p:txBody>
          <a:bodyPr>
            <a:normAutofit fontScale="90000"/>
          </a:bodyPr>
          <a:lstStyle/>
          <a:p>
            <a:r>
              <a:rPr lang="en-US" altLang="en-US" b="1" dirty="0"/>
              <a:t>Depth First Search</a:t>
            </a:r>
          </a:p>
        </p:txBody>
      </p:sp>
      <p:sp>
        <p:nvSpPr>
          <p:cNvPr id="225283" name="Rectangle 3"/>
          <p:cNvSpPr>
            <a:spLocks noGrp="1" noChangeArrowheads="1"/>
          </p:cNvSpPr>
          <p:nvPr>
            <p:ph type="body" idx="1"/>
          </p:nvPr>
        </p:nvSpPr>
        <p:spPr>
          <a:xfrm>
            <a:off x="228600" y="914400"/>
            <a:ext cx="8458200" cy="5638800"/>
          </a:xfrm>
        </p:spPr>
        <p:txBody>
          <a:bodyPr>
            <a:normAutofit/>
          </a:bodyPr>
          <a:lstStyle/>
          <a:p>
            <a:pPr algn="just"/>
            <a:r>
              <a:rPr lang="en-US" altLang="en-US" sz="2800" dirty="0"/>
              <a:t> This algorithm executes a depth first search on a graph G beginning at a starting node A.</a:t>
            </a:r>
          </a:p>
          <a:p>
            <a:pPr marL="914400" lvl="1" indent="-457200" algn="just">
              <a:buAutoNum type="arabicPeriod"/>
            </a:pPr>
            <a:r>
              <a:rPr lang="en-US" altLang="en-US" sz="2400" dirty="0"/>
              <a:t>Initialize all nodes to the ready state (Status = 1)</a:t>
            </a:r>
          </a:p>
          <a:p>
            <a:pPr marL="914400" lvl="1" indent="-457200" algn="just">
              <a:buAutoNum type="arabicPeriod"/>
            </a:pPr>
            <a:r>
              <a:rPr lang="en-US" altLang="en-US" sz="2400" dirty="0"/>
              <a:t>Push the starting node A onto STACK and change its status to the waiting state (STATUS = 2).</a:t>
            </a:r>
          </a:p>
          <a:p>
            <a:pPr marL="914400" lvl="1" indent="-457200" algn="just">
              <a:buAutoNum type="arabicPeriod"/>
            </a:pPr>
            <a:r>
              <a:rPr lang="en-US" altLang="en-US" sz="2400" dirty="0"/>
              <a:t>Repeat steps 4 and 5 until STACK is empty:</a:t>
            </a:r>
          </a:p>
          <a:p>
            <a:pPr marL="914400" lvl="1" indent="-457200" algn="just">
              <a:buAutoNum type="arabicPeriod"/>
            </a:pPr>
            <a:r>
              <a:rPr lang="en-US" altLang="en-US" sz="2400" dirty="0"/>
              <a:t>Pop the top node N of STACK. Process N and change its status to the processed state (Status=3).</a:t>
            </a:r>
          </a:p>
          <a:p>
            <a:pPr marL="914400" lvl="1" indent="-457200" algn="just">
              <a:buAutoNum type="arabicPeriod"/>
            </a:pPr>
            <a:r>
              <a:rPr lang="en-US" altLang="en-US" sz="2400" dirty="0"/>
              <a:t>Push onto STACK all the neighbors of N that are still in the ready state (status =1), and change their status to the waiting state (Status =2).</a:t>
            </a:r>
          </a:p>
          <a:p>
            <a:pPr marL="457200" lvl="1" indent="0" algn="just">
              <a:buNone/>
            </a:pPr>
            <a:r>
              <a:rPr lang="en-US" altLang="en-US" sz="2400" dirty="0"/>
              <a:t>[End of step 3 loop]</a:t>
            </a:r>
          </a:p>
          <a:p>
            <a:pPr marL="457200" lvl="1" indent="0" algn="just">
              <a:buNone/>
            </a:pPr>
            <a:r>
              <a:rPr lang="en-US" altLang="en-US" sz="2400" dirty="0"/>
              <a:t>6.  Exit.</a:t>
            </a:r>
            <a:endParaRPr lang="en-US" altLang="en-US" sz="2000" dirty="0"/>
          </a:p>
        </p:txBody>
      </p:sp>
    </p:spTree>
    <p:extLst>
      <p:ext uri="{BB962C8B-B14F-4D97-AF65-F5344CB8AC3E}">
        <p14:creationId xmlns:p14="http://schemas.microsoft.com/office/powerpoint/2010/main" val="13363358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3F1D255-1E93-4354-A159-BE06E45D92F2}" type="slidenum">
              <a:rPr lang="en-US" altLang="en-US"/>
              <a:pPr/>
              <a:t>105</a:t>
            </a:fld>
            <a:endParaRPr lang="en-US" altLang="en-US"/>
          </a:p>
        </p:txBody>
      </p:sp>
      <p:sp>
        <p:nvSpPr>
          <p:cNvPr id="87042" name="Rectangle 2"/>
          <p:cNvSpPr>
            <a:spLocks noGrp="1" noChangeArrowheads="1"/>
          </p:cNvSpPr>
          <p:nvPr>
            <p:ph type="title"/>
          </p:nvPr>
        </p:nvSpPr>
        <p:spPr/>
        <p:txBody>
          <a:bodyPr/>
          <a:lstStyle/>
          <a:p>
            <a:r>
              <a:rPr lang="en-US" altLang="en-US"/>
              <a:t>Depth-First Traversal</a:t>
            </a:r>
          </a:p>
        </p:txBody>
      </p:sp>
      <p:sp>
        <p:nvSpPr>
          <p:cNvPr id="87044" name="Text Box 4"/>
          <p:cNvSpPr txBox="1">
            <a:spLocks noChangeArrowheads="1"/>
          </p:cNvSpPr>
          <p:nvPr/>
        </p:nvSpPr>
        <p:spPr bwMode="auto">
          <a:xfrm>
            <a:off x="158115" y="1417638"/>
            <a:ext cx="30921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400" dirty="0"/>
              <a:t>A trace of a depth-first traversal beginning at vertex A of the directed graph</a:t>
            </a:r>
          </a:p>
        </p:txBody>
      </p:sp>
      <p:pic>
        <p:nvPicPr>
          <p:cNvPr id="870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247" y="1295401"/>
            <a:ext cx="5735637" cy="5426074"/>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87046" name="Rectangle 6"/>
          <p:cNvSpPr>
            <a:spLocks noChangeArrowheads="1"/>
          </p:cNvSpPr>
          <p:nvPr/>
        </p:nvSpPr>
        <p:spPr bwMode="auto">
          <a:xfrm>
            <a:off x="560388" y="3949700"/>
            <a:ext cx="2705100" cy="2590800"/>
          </a:xfrm>
          <a:prstGeom prst="rect">
            <a:avLst/>
          </a:prstGeom>
          <a:solidFill>
            <a:schemeClr val="bg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a:p>
        </p:txBody>
      </p:sp>
      <p:pic>
        <p:nvPicPr>
          <p:cNvPr id="870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57600"/>
            <a:ext cx="2508885" cy="224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30108473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Shortest path algorithms</a:t>
            </a:r>
          </a:p>
        </p:txBody>
      </p:sp>
      <p:sp>
        <p:nvSpPr>
          <p:cNvPr id="3" name="Content Placeholder 2"/>
          <p:cNvSpPr>
            <a:spLocks noGrp="1"/>
          </p:cNvSpPr>
          <p:nvPr>
            <p:ph idx="1"/>
          </p:nvPr>
        </p:nvSpPr>
        <p:spPr>
          <a:xfrm>
            <a:off x="457200" y="838200"/>
            <a:ext cx="8229600" cy="5715000"/>
          </a:xfrm>
        </p:spPr>
        <p:txBody>
          <a:bodyPr/>
          <a:lstStyle/>
          <a:p>
            <a:r>
              <a:rPr lang="en-US" dirty="0"/>
              <a:t>Three different algorithms:</a:t>
            </a:r>
          </a:p>
          <a:p>
            <a:pPr lvl="1"/>
            <a:r>
              <a:rPr lang="en-US" dirty="0"/>
              <a:t>Minimum spanning tree –uses adjacency list</a:t>
            </a:r>
          </a:p>
          <a:p>
            <a:pPr lvl="1"/>
            <a:r>
              <a:rPr lang="en-US" dirty="0" err="1"/>
              <a:t>Dijkstra’s</a:t>
            </a:r>
            <a:r>
              <a:rPr lang="en-US" dirty="0"/>
              <a:t> algorithm – uses adjacency list</a:t>
            </a:r>
          </a:p>
          <a:p>
            <a:pPr lvl="1"/>
            <a:r>
              <a:rPr lang="en-US" dirty="0" err="1"/>
              <a:t>Warshall’s</a:t>
            </a:r>
            <a:r>
              <a:rPr lang="en-US" dirty="0"/>
              <a:t> algorithm – uses adjacency matrix</a:t>
            </a:r>
          </a:p>
        </p:txBody>
      </p:sp>
    </p:spTree>
    <p:extLst>
      <p:ext uri="{BB962C8B-B14F-4D97-AF65-F5344CB8AC3E}">
        <p14:creationId xmlns:p14="http://schemas.microsoft.com/office/powerpoint/2010/main" val="8048573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Minimum Spanning Trees</a:t>
            </a:r>
          </a:p>
        </p:txBody>
      </p:sp>
      <p:sp>
        <p:nvSpPr>
          <p:cNvPr id="3" name="Content Placeholder 2"/>
          <p:cNvSpPr>
            <a:spLocks noGrp="1"/>
          </p:cNvSpPr>
          <p:nvPr>
            <p:ph idx="1"/>
          </p:nvPr>
        </p:nvSpPr>
        <p:spPr>
          <a:xfrm>
            <a:off x="457200" y="838200"/>
            <a:ext cx="8229600" cy="5715000"/>
          </a:xfrm>
        </p:spPr>
        <p:txBody>
          <a:bodyPr>
            <a:normAutofit fontScale="85000" lnSpcReduction="10000"/>
          </a:bodyPr>
          <a:lstStyle/>
          <a:p>
            <a:pPr algn="just"/>
            <a:r>
              <a:rPr lang="en-US" dirty="0"/>
              <a:t>A spanning tree of a connected, undirected graph G is a sub-graph of G which is a tree that connects all the vertices together</a:t>
            </a:r>
          </a:p>
          <a:p>
            <a:pPr algn="just"/>
            <a:endParaRPr lang="en-US" dirty="0"/>
          </a:p>
          <a:p>
            <a:pPr algn="just"/>
            <a:r>
              <a:rPr lang="en-US" dirty="0"/>
              <a:t>A graph G can have many different spanning trees.</a:t>
            </a:r>
          </a:p>
          <a:p>
            <a:pPr algn="just"/>
            <a:endParaRPr lang="en-US" dirty="0"/>
          </a:p>
          <a:p>
            <a:pPr algn="just"/>
            <a:r>
              <a:rPr lang="en-US" dirty="0"/>
              <a:t>We can assign </a:t>
            </a:r>
            <a:r>
              <a:rPr lang="en-US" i="1" dirty="0"/>
              <a:t>weights </a:t>
            </a:r>
            <a:r>
              <a:rPr lang="en-US" dirty="0"/>
              <a:t>to each edge, and use it to assign a weight to a spanning tree by calculating the sum of the weights of the edges in that spanning tree</a:t>
            </a:r>
          </a:p>
          <a:p>
            <a:pPr algn="just"/>
            <a:endParaRPr lang="en-US" dirty="0"/>
          </a:p>
          <a:p>
            <a:pPr algn="just"/>
            <a:r>
              <a:rPr lang="en-US" dirty="0"/>
              <a:t>A </a:t>
            </a:r>
            <a:r>
              <a:rPr lang="en-US" i="1" dirty="0"/>
              <a:t>minimum spanning tree </a:t>
            </a:r>
            <a:r>
              <a:rPr lang="en-US" dirty="0"/>
              <a:t>(MST) is defined as a  spanning tree with weight less than or equal to the weight of every other spanning tree.</a:t>
            </a:r>
          </a:p>
        </p:txBody>
      </p:sp>
    </p:spTree>
    <p:extLst>
      <p:ext uri="{BB962C8B-B14F-4D97-AF65-F5344CB8AC3E}">
        <p14:creationId xmlns:p14="http://schemas.microsoft.com/office/powerpoint/2010/main" val="9845159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Minimum Spanning Trees</a:t>
            </a:r>
          </a:p>
        </p:txBody>
      </p:sp>
      <p:sp>
        <p:nvSpPr>
          <p:cNvPr id="3" name="Content Placeholder 2"/>
          <p:cNvSpPr>
            <a:spLocks noGrp="1"/>
          </p:cNvSpPr>
          <p:nvPr>
            <p:ph idx="1"/>
          </p:nvPr>
        </p:nvSpPr>
        <p:spPr>
          <a:xfrm>
            <a:off x="457200" y="838200"/>
            <a:ext cx="8229600" cy="5715000"/>
          </a:xfrm>
        </p:spPr>
        <p:txBody>
          <a:bodyPr>
            <a:normAutofit fontScale="85000" lnSpcReduction="10000"/>
          </a:bodyPr>
          <a:lstStyle/>
          <a:p>
            <a:pPr algn="just"/>
            <a:r>
              <a:rPr lang="en-US" dirty="0"/>
              <a:t>A spanning tree of a connected, undirected graph G is a sub-graph of G which is a tree that connects all the vertices together</a:t>
            </a:r>
          </a:p>
          <a:p>
            <a:pPr algn="just"/>
            <a:endParaRPr lang="en-US" dirty="0"/>
          </a:p>
          <a:p>
            <a:pPr algn="just"/>
            <a:r>
              <a:rPr lang="en-US" dirty="0"/>
              <a:t>A graph G can have many different spanning trees.</a:t>
            </a:r>
          </a:p>
          <a:p>
            <a:pPr algn="just"/>
            <a:endParaRPr lang="en-US" dirty="0"/>
          </a:p>
          <a:p>
            <a:pPr algn="just"/>
            <a:r>
              <a:rPr lang="en-US" dirty="0"/>
              <a:t>We can assign </a:t>
            </a:r>
            <a:r>
              <a:rPr lang="en-US" i="1" dirty="0"/>
              <a:t>weights </a:t>
            </a:r>
            <a:r>
              <a:rPr lang="en-US" dirty="0"/>
              <a:t>to each edge, and use it to assign a weight to a spanning tree by calculating the sum of the weights of the edges in that spanning tree</a:t>
            </a:r>
          </a:p>
          <a:p>
            <a:pPr algn="just"/>
            <a:endParaRPr lang="en-US" dirty="0"/>
          </a:p>
          <a:p>
            <a:pPr algn="just"/>
            <a:r>
              <a:rPr lang="en-US" dirty="0"/>
              <a:t>A </a:t>
            </a:r>
            <a:r>
              <a:rPr lang="en-US" i="1" dirty="0"/>
              <a:t>minimum spanning tree </a:t>
            </a:r>
            <a:r>
              <a:rPr lang="en-US" dirty="0"/>
              <a:t>(MST) is defined as a  spanning tree with weight less than or equal to the weight of every other spanning tree.</a:t>
            </a:r>
          </a:p>
        </p:txBody>
      </p:sp>
    </p:spTree>
    <p:extLst>
      <p:ext uri="{BB962C8B-B14F-4D97-AF65-F5344CB8AC3E}">
        <p14:creationId xmlns:p14="http://schemas.microsoft.com/office/powerpoint/2010/main" val="672027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An Analogy</a:t>
            </a:r>
          </a:p>
        </p:txBody>
      </p:sp>
      <p:sp>
        <p:nvSpPr>
          <p:cNvPr id="3" name="Content Placeholder 2"/>
          <p:cNvSpPr>
            <a:spLocks noGrp="1"/>
          </p:cNvSpPr>
          <p:nvPr>
            <p:ph idx="1"/>
          </p:nvPr>
        </p:nvSpPr>
        <p:spPr>
          <a:xfrm>
            <a:off x="457200" y="838200"/>
            <a:ext cx="8229600" cy="5715000"/>
          </a:xfrm>
        </p:spPr>
        <p:txBody>
          <a:bodyPr>
            <a:normAutofit fontScale="85000" lnSpcReduction="20000"/>
          </a:bodyPr>
          <a:lstStyle/>
          <a:p>
            <a:pPr algn="just"/>
            <a:r>
              <a:rPr lang="en-US" dirty="0"/>
              <a:t>Take an analogy of a cable TV company laying cable in a new neighborhood. If it is restricted to bury the cable only along particular paths, then we can make a graph that represents the points that are connected by those paths. Some paths may be more expensive (due to their length or the depth at which the cable should be buried) than the others. We can represent these paths by edges with larger weights.</a:t>
            </a:r>
          </a:p>
          <a:p>
            <a:pPr algn="just"/>
            <a:endParaRPr lang="en-US" dirty="0"/>
          </a:p>
          <a:p>
            <a:pPr algn="just"/>
            <a:r>
              <a:rPr lang="en-US" dirty="0"/>
              <a:t>Therefore, a spanning tree for such a graph would be a subset of those paths that has no cycles but still connects to every house. Many distinct spanning trees can be obtained from this graph, but a minimum spanning tree would be the one with the lowest total cost.</a:t>
            </a:r>
          </a:p>
        </p:txBody>
      </p:sp>
    </p:spTree>
    <p:extLst>
      <p:ext uri="{BB962C8B-B14F-4D97-AF65-F5344CB8AC3E}">
        <p14:creationId xmlns:p14="http://schemas.microsoft.com/office/powerpoint/2010/main" val="26084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867400"/>
          </a:xfrm>
        </p:spPr>
        <p:txBody>
          <a:bodyPr>
            <a:normAutofit/>
          </a:bodyPr>
          <a:lstStyle/>
          <a:p>
            <a:pPr marL="0" indent="0" algn="just">
              <a:buNone/>
            </a:pPr>
            <a:r>
              <a:rPr lang="en-US" sz="2400" dirty="0"/>
              <a:t>A </a:t>
            </a:r>
            <a:r>
              <a:rPr lang="en-US" sz="2400" dirty="0">
                <a:sym typeface="Wingdings" panose="05000000000000000000" pitchFamily="2" charset="2"/>
              </a:rPr>
              <a:t> C path of length 1</a:t>
            </a:r>
          </a:p>
          <a:p>
            <a:pPr marL="0" indent="0" algn="just">
              <a:buNone/>
            </a:pPr>
            <a:r>
              <a:rPr lang="en-US" sz="2400" dirty="0">
                <a:sym typeface="Wingdings" panose="05000000000000000000" pitchFamily="2" charset="2"/>
              </a:rPr>
              <a:t>B  G two paths of length 2</a:t>
            </a:r>
          </a:p>
          <a:p>
            <a:pPr marL="0" indent="0" algn="just">
              <a:buNone/>
            </a:pPr>
            <a:r>
              <a:rPr lang="en-US" sz="2400" dirty="0">
                <a:sym typeface="Wingdings" panose="05000000000000000000" pitchFamily="2" charset="2"/>
              </a:rPr>
              <a:t>A F path of length 3</a:t>
            </a:r>
          </a:p>
          <a:p>
            <a:pPr marL="0" indent="0" algn="just">
              <a:buNone/>
            </a:pPr>
            <a:r>
              <a:rPr lang="en-US" sz="2400" dirty="0">
                <a:sym typeface="Wingdings" panose="05000000000000000000" pitchFamily="2" charset="2"/>
              </a:rPr>
              <a:t>B  C not path</a:t>
            </a:r>
          </a:p>
          <a:p>
            <a:pPr marL="0" indent="0" algn="just">
              <a:buNone/>
            </a:pPr>
            <a:r>
              <a:rPr lang="en-US" sz="2400" dirty="0">
                <a:sym typeface="Wingdings" panose="05000000000000000000" pitchFamily="2" charset="2"/>
              </a:rPr>
              <a:t>B  B FF HH  there are cycles</a:t>
            </a:r>
          </a:p>
          <a:p>
            <a:pPr marL="0" indent="0" algn="just">
              <a:buNone/>
            </a:pPr>
            <a:endParaRPr lang="en-US" dirty="0"/>
          </a:p>
        </p:txBody>
      </p:sp>
      <p:sp>
        <p:nvSpPr>
          <p:cNvPr id="22" name="Oval 21"/>
          <p:cNvSpPr/>
          <p:nvPr/>
        </p:nvSpPr>
        <p:spPr>
          <a:xfrm>
            <a:off x="3962400" y="28956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a:t>
            </a:r>
          </a:p>
        </p:txBody>
      </p:sp>
      <p:sp>
        <p:nvSpPr>
          <p:cNvPr id="23" name="Oval 22"/>
          <p:cNvSpPr/>
          <p:nvPr/>
        </p:nvSpPr>
        <p:spPr>
          <a:xfrm>
            <a:off x="1524000" y="44196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p:sp>
        <p:nvSpPr>
          <p:cNvPr id="24" name="Oval 23"/>
          <p:cNvSpPr/>
          <p:nvPr/>
        </p:nvSpPr>
        <p:spPr>
          <a:xfrm>
            <a:off x="3962400" y="44196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a:t>
            </a:r>
          </a:p>
        </p:txBody>
      </p:sp>
      <p:sp>
        <p:nvSpPr>
          <p:cNvPr id="25" name="Oval 24"/>
          <p:cNvSpPr/>
          <p:nvPr/>
        </p:nvSpPr>
        <p:spPr>
          <a:xfrm>
            <a:off x="6019800" y="44196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t>
            </a:r>
          </a:p>
        </p:txBody>
      </p:sp>
      <p:sp>
        <p:nvSpPr>
          <p:cNvPr id="26" name="Oval 25"/>
          <p:cNvSpPr/>
          <p:nvPr/>
        </p:nvSpPr>
        <p:spPr>
          <a:xfrm>
            <a:off x="2438400" y="59436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a:t>
            </a:r>
          </a:p>
        </p:txBody>
      </p:sp>
      <p:sp>
        <p:nvSpPr>
          <p:cNvPr id="27" name="Oval 26"/>
          <p:cNvSpPr/>
          <p:nvPr/>
        </p:nvSpPr>
        <p:spPr>
          <a:xfrm>
            <a:off x="4114800" y="60198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a:t>
            </a:r>
          </a:p>
        </p:txBody>
      </p:sp>
      <p:sp>
        <p:nvSpPr>
          <p:cNvPr id="28" name="Oval 27"/>
          <p:cNvSpPr/>
          <p:nvPr/>
        </p:nvSpPr>
        <p:spPr>
          <a:xfrm>
            <a:off x="6019800" y="61722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29" name="Oval 28"/>
          <p:cNvSpPr/>
          <p:nvPr/>
        </p:nvSpPr>
        <p:spPr>
          <a:xfrm>
            <a:off x="7543800" y="6096000"/>
            <a:ext cx="7620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
            </a:r>
          </a:p>
        </p:txBody>
      </p:sp>
      <p:cxnSp>
        <p:nvCxnSpPr>
          <p:cNvPr id="31" name="Straight Arrow Connector 30"/>
          <p:cNvCxnSpPr>
            <a:stCxn id="23" idx="7"/>
          </p:cNvCxnSpPr>
          <p:nvPr/>
        </p:nvCxnSpPr>
        <p:spPr>
          <a:xfrm flipV="1">
            <a:off x="2174408" y="3238500"/>
            <a:ext cx="1787992" cy="12815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22" idx="4"/>
            <a:endCxn id="24" idx="0"/>
          </p:cNvCxnSpPr>
          <p:nvPr/>
        </p:nvCxnSpPr>
        <p:spPr>
          <a:xfrm>
            <a:off x="4343400" y="3581400"/>
            <a:ext cx="0" cy="838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4" idx="2"/>
          </p:cNvCxnSpPr>
          <p:nvPr/>
        </p:nvCxnSpPr>
        <p:spPr>
          <a:xfrm flipH="1">
            <a:off x="2286000" y="4762500"/>
            <a:ext cx="1676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5" idx="2"/>
            <a:endCxn id="24" idx="6"/>
          </p:cNvCxnSpPr>
          <p:nvPr/>
        </p:nvCxnSpPr>
        <p:spPr>
          <a:xfrm flipH="1">
            <a:off x="4724400" y="4762500"/>
            <a:ext cx="1295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a:off x="2057400" y="5105400"/>
            <a:ext cx="609600" cy="838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24" idx="4"/>
            <a:endCxn id="27" idx="0"/>
          </p:cNvCxnSpPr>
          <p:nvPr/>
        </p:nvCxnSpPr>
        <p:spPr>
          <a:xfrm>
            <a:off x="4343400" y="5105400"/>
            <a:ext cx="1524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5"/>
            <a:endCxn id="27" idx="1"/>
          </p:cNvCxnSpPr>
          <p:nvPr/>
        </p:nvCxnSpPr>
        <p:spPr>
          <a:xfrm>
            <a:off x="2174408" y="5004967"/>
            <a:ext cx="2051984" cy="1115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27" idx="7"/>
            <a:endCxn id="24" idx="5"/>
          </p:cNvCxnSpPr>
          <p:nvPr/>
        </p:nvCxnSpPr>
        <p:spPr>
          <a:xfrm flipH="1" flipV="1">
            <a:off x="4612808" y="5004967"/>
            <a:ext cx="152400" cy="1115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28" idx="0"/>
          </p:cNvCxnSpPr>
          <p:nvPr/>
        </p:nvCxnSpPr>
        <p:spPr>
          <a:xfrm flipV="1">
            <a:off x="6400800" y="5105400"/>
            <a:ext cx="0" cy="1066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29" idx="2"/>
          </p:cNvCxnSpPr>
          <p:nvPr/>
        </p:nvCxnSpPr>
        <p:spPr>
          <a:xfrm flipV="1">
            <a:off x="6781800" y="6438900"/>
            <a:ext cx="7620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7450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Properties</a:t>
            </a:r>
          </a:p>
        </p:txBody>
      </p:sp>
      <p:sp>
        <p:nvSpPr>
          <p:cNvPr id="3" name="Content Placeholder 2"/>
          <p:cNvSpPr>
            <a:spLocks noGrp="1"/>
          </p:cNvSpPr>
          <p:nvPr>
            <p:ph idx="1"/>
          </p:nvPr>
        </p:nvSpPr>
        <p:spPr>
          <a:xfrm>
            <a:off x="457200" y="838200"/>
            <a:ext cx="8229600" cy="5715000"/>
          </a:xfrm>
        </p:spPr>
        <p:txBody>
          <a:bodyPr>
            <a:normAutofit/>
          </a:bodyPr>
          <a:lstStyle/>
          <a:p>
            <a:pPr algn="just"/>
            <a:r>
              <a:rPr lang="en-US" b="1" i="1" dirty="0"/>
              <a:t>Possible multiplicity </a:t>
            </a:r>
            <a:r>
              <a:rPr lang="en-US" dirty="0"/>
              <a:t>There can be multiple minimum spanning trees of the same weight. Particularly, if all the weights are the same, then every spanning tree will be minimum.</a:t>
            </a:r>
          </a:p>
          <a:p>
            <a:pPr algn="just"/>
            <a:endParaRPr lang="en-US" dirty="0"/>
          </a:p>
          <a:p>
            <a:pPr algn="just"/>
            <a:r>
              <a:rPr lang="en-US" b="1" i="1" dirty="0"/>
              <a:t>Uniqueness </a:t>
            </a:r>
            <a:r>
              <a:rPr lang="en-US" dirty="0"/>
              <a:t>When each edge in the graph is assigned a different weight, then there will be only one unique minimum spanning tree.</a:t>
            </a:r>
          </a:p>
        </p:txBody>
      </p:sp>
    </p:spTree>
    <p:extLst>
      <p:ext uri="{BB962C8B-B14F-4D97-AF65-F5344CB8AC3E}">
        <p14:creationId xmlns:p14="http://schemas.microsoft.com/office/powerpoint/2010/main" val="2449883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Properties</a:t>
            </a:r>
          </a:p>
        </p:txBody>
      </p:sp>
      <p:sp>
        <p:nvSpPr>
          <p:cNvPr id="3" name="Content Placeholder 2"/>
          <p:cNvSpPr>
            <a:spLocks noGrp="1"/>
          </p:cNvSpPr>
          <p:nvPr>
            <p:ph idx="1"/>
          </p:nvPr>
        </p:nvSpPr>
        <p:spPr>
          <a:xfrm>
            <a:off x="457200" y="838200"/>
            <a:ext cx="8229600" cy="5715000"/>
          </a:xfrm>
        </p:spPr>
        <p:txBody>
          <a:bodyPr>
            <a:normAutofit/>
          </a:bodyPr>
          <a:lstStyle/>
          <a:p>
            <a:pPr algn="just"/>
            <a:r>
              <a:rPr lang="en-US" b="1" i="1" dirty="0"/>
              <a:t>Minimum-cost </a:t>
            </a:r>
            <a:r>
              <a:rPr lang="en-US" b="1" i="1" dirty="0" err="1"/>
              <a:t>subgraph</a:t>
            </a:r>
            <a:r>
              <a:rPr lang="en-US" b="1" i="1" dirty="0"/>
              <a:t> </a:t>
            </a:r>
            <a:r>
              <a:rPr lang="en-US" dirty="0"/>
              <a:t>If the edges of a graph are assigned </a:t>
            </a:r>
            <a:r>
              <a:rPr lang="en-US" i="1" dirty="0"/>
              <a:t>non-negative </a:t>
            </a:r>
            <a:r>
              <a:rPr lang="en-US" dirty="0"/>
              <a:t>weights, then a minimum spanning tree is in fact the  minimum-cost </a:t>
            </a:r>
            <a:r>
              <a:rPr lang="en-US" dirty="0" err="1"/>
              <a:t>subgraph</a:t>
            </a:r>
            <a:r>
              <a:rPr lang="en-US" dirty="0"/>
              <a:t> or a tree that connects all vertices.</a:t>
            </a:r>
          </a:p>
          <a:p>
            <a:pPr algn="just"/>
            <a:endParaRPr lang="en-US" dirty="0"/>
          </a:p>
        </p:txBody>
      </p:sp>
    </p:spTree>
    <p:extLst>
      <p:ext uri="{BB962C8B-B14F-4D97-AF65-F5344CB8AC3E}">
        <p14:creationId xmlns:p14="http://schemas.microsoft.com/office/powerpoint/2010/main" val="32588751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MST for </a:t>
            </a:r>
            <a:r>
              <a:rPr lang="en-US" dirty="0" err="1"/>
              <a:t>unweighted</a:t>
            </a:r>
            <a:r>
              <a:rPr lang="en-US" dirty="0"/>
              <a:t> Graph</a:t>
            </a:r>
          </a:p>
        </p:txBody>
      </p:sp>
      <p:sp>
        <p:nvSpPr>
          <p:cNvPr id="3" name="Content Placeholder 2"/>
          <p:cNvSpPr>
            <a:spLocks noGrp="1"/>
          </p:cNvSpPr>
          <p:nvPr>
            <p:ph idx="1"/>
          </p:nvPr>
        </p:nvSpPr>
        <p:spPr>
          <a:xfrm>
            <a:off x="457200" y="838200"/>
            <a:ext cx="8229600" cy="1066800"/>
          </a:xfrm>
        </p:spPr>
        <p:txBody>
          <a:bodyPr>
            <a:normAutofit/>
          </a:bodyPr>
          <a:lstStyle/>
          <a:p>
            <a:pPr algn="just"/>
            <a:r>
              <a:rPr lang="en-US" sz="2000" dirty="0"/>
              <a:t>Consider an </a:t>
            </a:r>
            <a:r>
              <a:rPr lang="en-US" sz="2000" dirty="0" err="1"/>
              <a:t>unweighted</a:t>
            </a:r>
            <a:r>
              <a:rPr lang="en-US" sz="2000" dirty="0"/>
              <a:t> graph G given below From G, we can draw many distinct spanning trees. Eight of them are given here. For an </a:t>
            </a:r>
            <a:r>
              <a:rPr lang="en-US" sz="2000" dirty="0" err="1"/>
              <a:t>unweighted</a:t>
            </a:r>
            <a:r>
              <a:rPr lang="en-US" sz="2000" dirty="0"/>
              <a:t> graph, every spanning tree is a minimum spanning tree.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3914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09229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MST for weighted Graph</a:t>
            </a:r>
          </a:p>
        </p:txBody>
      </p:sp>
      <p:sp>
        <p:nvSpPr>
          <p:cNvPr id="3" name="Content Placeholder 2"/>
          <p:cNvSpPr>
            <a:spLocks noGrp="1"/>
          </p:cNvSpPr>
          <p:nvPr>
            <p:ph idx="1"/>
          </p:nvPr>
        </p:nvSpPr>
        <p:spPr>
          <a:xfrm>
            <a:off x="457200" y="838200"/>
            <a:ext cx="8229600" cy="1066800"/>
          </a:xfrm>
        </p:spPr>
        <p:txBody>
          <a:bodyPr>
            <a:normAutofit/>
          </a:bodyPr>
          <a:lstStyle/>
          <a:p>
            <a:pPr algn="just"/>
            <a:r>
              <a:rPr lang="en-US" sz="2000" dirty="0"/>
              <a:t>Consider an weighted graph G given below From 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6962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9486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Applications of MST</a:t>
            </a:r>
          </a:p>
        </p:txBody>
      </p:sp>
      <p:sp>
        <p:nvSpPr>
          <p:cNvPr id="3" name="Content Placeholder 2"/>
          <p:cNvSpPr>
            <a:spLocks noGrp="1"/>
          </p:cNvSpPr>
          <p:nvPr>
            <p:ph idx="1"/>
          </p:nvPr>
        </p:nvSpPr>
        <p:spPr>
          <a:xfrm>
            <a:off x="457200" y="838200"/>
            <a:ext cx="8229600" cy="5715000"/>
          </a:xfrm>
        </p:spPr>
        <p:txBody>
          <a:bodyPr>
            <a:normAutofit lnSpcReduction="10000"/>
          </a:bodyPr>
          <a:lstStyle/>
          <a:p>
            <a:pPr algn="just"/>
            <a:r>
              <a:rPr lang="en-US" sz="2400" b="1" dirty="0"/>
              <a:t>For designing networks</a:t>
            </a:r>
            <a:r>
              <a:rPr lang="en-US" sz="2400" dirty="0"/>
              <a:t> - For instance, people separated by varying distances wish to be connected together through a telephone network. A minimum spanning tree is used to determine the least costly paths with no  cycles in this network, thereby providing a connection that has the minimum cost involved.</a:t>
            </a:r>
          </a:p>
          <a:p>
            <a:pPr algn="just"/>
            <a:endParaRPr lang="en-US" sz="2400" b="1" dirty="0"/>
          </a:p>
          <a:p>
            <a:pPr algn="just"/>
            <a:r>
              <a:rPr lang="en-US" sz="2400" b="1" dirty="0"/>
              <a:t>To find airline routes</a:t>
            </a:r>
            <a:r>
              <a:rPr lang="en-US" sz="2400" dirty="0"/>
              <a:t> - While the vertices in the graph denote cities, edges represent the routes between these cities. No doubt, more the distance between the cities, higher will be the amount charged. Therefore, MSTs are used to optimize airline routes by finding the least costly path with no cycles.</a:t>
            </a:r>
          </a:p>
          <a:p>
            <a:pPr algn="just"/>
            <a:endParaRPr lang="en-US" sz="2400" dirty="0"/>
          </a:p>
          <a:p>
            <a:pPr algn="just"/>
            <a:r>
              <a:rPr lang="en-US" sz="2400" dirty="0"/>
              <a:t>MSTs are applied in routing  algorithms for finding the most efficient path.</a:t>
            </a:r>
          </a:p>
        </p:txBody>
      </p:sp>
    </p:spTree>
    <p:extLst>
      <p:ext uri="{BB962C8B-B14F-4D97-AF65-F5344CB8AC3E}">
        <p14:creationId xmlns:p14="http://schemas.microsoft.com/office/powerpoint/2010/main" val="756697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Prim’s algorithm</a:t>
            </a:r>
          </a:p>
        </p:txBody>
      </p:sp>
      <p:sp>
        <p:nvSpPr>
          <p:cNvPr id="3" name="Content Placeholder 2"/>
          <p:cNvSpPr>
            <a:spLocks noGrp="1"/>
          </p:cNvSpPr>
          <p:nvPr>
            <p:ph idx="1"/>
          </p:nvPr>
        </p:nvSpPr>
        <p:spPr>
          <a:xfrm>
            <a:off x="457200" y="838200"/>
            <a:ext cx="8229600" cy="5287963"/>
          </a:xfrm>
        </p:spPr>
        <p:txBody>
          <a:bodyPr/>
          <a:lstStyle/>
          <a:p>
            <a:pPr algn="just"/>
            <a:r>
              <a:rPr lang="en-US" dirty="0"/>
              <a:t>Greedy algorithm – used to form a minimum spanning tree for a connected weighted graph.</a:t>
            </a:r>
          </a:p>
          <a:p>
            <a:pPr algn="just"/>
            <a:endParaRPr lang="en-US" dirty="0"/>
          </a:p>
          <a:p>
            <a:pPr algn="just"/>
            <a:r>
              <a:rPr lang="en-US" dirty="0"/>
              <a:t>Builds a tree that includes every vertex and a subset of the edges in such a way that the total weight of all the edges in the tree is minimized.</a:t>
            </a:r>
          </a:p>
        </p:txBody>
      </p:sp>
    </p:spTree>
    <p:extLst>
      <p:ext uri="{BB962C8B-B14F-4D97-AF65-F5344CB8AC3E}">
        <p14:creationId xmlns:p14="http://schemas.microsoft.com/office/powerpoint/2010/main" val="1520964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Prim’s algorithm</a:t>
            </a:r>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pPr algn="just"/>
            <a:r>
              <a:rPr lang="en-US" dirty="0"/>
              <a:t>The algorithm maintains three sets of vertices which can be given as below:</a:t>
            </a:r>
          </a:p>
          <a:p>
            <a:pPr algn="just"/>
            <a:endParaRPr lang="en-US" dirty="0"/>
          </a:p>
          <a:p>
            <a:pPr algn="just"/>
            <a:r>
              <a:rPr lang="en-US" b="1" i="1" dirty="0"/>
              <a:t>Tree vertices </a:t>
            </a:r>
            <a:r>
              <a:rPr lang="en-US" dirty="0" err="1"/>
              <a:t>Vertices</a:t>
            </a:r>
            <a:r>
              <a:rPr lang="en-US" dirty="0"/>
              <a:t> that are a part of the minimum spanning tree T.</a:t>
            </a:r>
          </a:p>
          <a:p>
            <a:pPr algn="just"/>
            <a:endParaRPr lang="en-US" dirty="0"/>
          </a:p>
          <a:p>
            <a:pPr algn="just"/>
            <a:r>
              <a:rPr lang="en-US" b="1" i="1" dirty="0"/>
              <a:t>Fringe vertices </a:t>
            </a:r>
            <a:r>
              <a:rPr lang="en-US" dirty="0" err="1"/>
              <a:t>Vertices</a:t>
            </a:r>
            <a:r>
              <a:rPr lang="en-US" dirty="0"/>
              <a:t> that are currently not a part of T, but are adjacent to some tree vertex.</a:t>
            </a:r>
          </a:p>
          <a:p>
            <a:pPr algn="just"/>
            <a:endParaRPr lang="en-US" dirty="0"/>
          </a:p>
          <a:p>
            <a:pPr algn="just"/>
            <a:r>
              <a:rPr lang="en-US" b="1" i="1" dirty="0"/>
              <a:t>Unseen vertices </a:t>
            </a:r>
            <a:r>
              <a:rPr lang="en-US" dirty="0" err="1"/>
              <a:t>Vertices</a:t>
            </a:r>
            <a:r>
              <a:rPr lang="en-US" dirty="0"/>
              <a:t> that are neither tree vertices nor fringe vertices fall </a:t>
            </a:r>
            <a:r>
              <a:rPr lang="en-US"/>
              <a:t>under this category</a:t>
            </a:r>
            <a:r>
              <a:rPr lang="en-US" dirty="0"/>
              <a:t>.</a:t>
            </a:r>
          </a:p>
        </p:txBody>
      </p:sp>
    </p:spTree>
    <p:extLst>
      <p:ext uri="{BB962C8B-B14F-4D97-AF65-F5344CB8AC3E}">
        <p14:creationId xmlns:p14="http://schemas.microsoft.com/office/powerpoint/2010/main" val="9118003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Prim’s algorithm</a:t>
            </a:r>
          </a:p>
        </p:txBody>
      </p:sp>
      <p:sp>
        <p:nvSpPr>
          <p:cNvPr id="3" name="Content Placeholder 2"/>
          <p:cNvSpPr>
            <a:spLocks noGrp="1"/>
          </p:cNvSpPr>
          <p:nvPr>
            <p:ph idx="1"/>
          </p:nvPr>
        </p:nvSpPr>
        <p:spPr>
          <a:xfrm>
            <a:off x="457200" y="838200"/>
            <a:ext cx="8229600" cy="5287963"/>
          </a:xfrm>
        </p:spPr>
        <p:txBody>
          <a:bodyPr>
            <a:normAutofit fontScale="85000" lnSpcReduction="10000"/>
          </a:bodyPr>
          <a:lstStyle/>
          <a:p>
            <a:pPr algn="just"/>
            <a:r>
              <a:rPr lang="en-US" sz="2800" dirty="0"/>
              <a:t>Step 1: Select a starting vertex</a:t>
            </a:r>
          </a:p>
          <a:p>
            <a:pPr algn="just"/>
            <a:endParaRPr lang="en-US" sz="2800" dirty="0"/>
          </a:p>
          <a:p>
            <a:pPr algn="just"/>
            <a:r>
              <a:rPr lang="en-US" sz="2800" dirty="0"/>
              <a:t>Step 2: Repeat Steps 3 and 4 until there are fringe vertices</a:t>
            </a:r>
          </a:p>
          <a:p>
            <a:pPr algn="just"/>
            <a:endParaRPr lang="en-US" sz="2800" dirty="0"/>
          </a:p>
          <a:p>
            <a:pPr algn="just"/>
            <a:r>
              <a:rPr lang="en-US" sz="2800" dirty="0"/>
              <a:t>Step 3: Select an edge e connecting the tree vertex and fringe vertex that has minimum weight</a:t>
            </a:r>
          </a:p>
          <a:p>
            <a:pPr algn="just"/>
            <a:endParaRPr lang="en-US" sz="2800" dirty="0"/>
          </a:p>
          <a:p>
            <a:pPr algn="just"/>
            <a:r>
              <a:rPr lang="en-US" sz="2800" dirty="0"/>
              <a:t>Step 4: Add the selected edge and the vertex to the minimum spanning tree T</a:t>
            </a:r>
          </a:p>
          <a:p>
            <a:pPr algn="just"/>
            <a:endParaRPr lang="en-US" sz="2800" dirty="0"/>
          </a:p>
          <a:p>
            <a:pPr algn="just"/>
            <a:r>
              <a:rPr lang="en-US" sz="2800" dirty="0"/>
              <a:t>[END OF LOOP]</a:t>
            </a:r>
          </a:p>
          <a:p>
            <a:pPr algn="just"/>
            <a:endParaRPr lang="en-US" sz="2800" dirty="0"/>
          </a:p>
          <a:p>
            <a:pPr algn="just"/>
            <a:r>
              <a:rPr lang="en-US" sz="2800" dirty="0"/>
              <a:t>Step 5: EXIT</a:t>
            </a:r>
          </a:p>
        </p:txBody>
      </p:sp>
    </p:spTree>
    <p:extLst>
      <p:ext uri="{BB962C8B-B14F-4D97-AF65-F5344CB8AC3E}">
        <p14:creationId xmlns:p14="http://schemas.microsoft.com/office/powerpoint/2010/main" val="21531613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Prim’s algorithm – constructing MST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22860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131" y="2495490"/>
            <a:ext cx="3734869" cy="400110"/>
          </a:xfrm>
          <a:prstGeom prst="rect">
            <a:avLst/>
          </a:prstGeom>
        </p:spPr>
        <p:txBody>
          <a:bodyPr wrap="none">
            <a:spAutoFit/>
          </a:bodyPr>
          <a:lstStyle/>
          <a:p>
            <a:r>
              <a:rPr lang="en-US" sz="2000" i="1" dirty="0"/>
              <a:t>Step 1: </a:t>
            </a:r>
            <a:r>
              <a:rPr lang="en-US" sz="2000" dirty="0"/>
              <a:t>Choose a starting vertex A.</a:t>
            </a:r>
          </a:p>
        </p:txBody>
      </p:sp>
      <p:sp>
        <p:nvSpPr>
          <p:cNvPr id="5" name="Rectangle 4"/>
          <p:cNvSpPr/>
          <p:nvPr/>
        </p:nvSpPr>
        <p:spPr>
          <a:xfrm>
            <a:off x="0" y="3019961"/>
            <a:ext cx="4572000" cy="1323439"/>
          </a:xfrm>
          <a:prstGeom prst="rect">
            <a:avLst/>
          </a:prstGeom>
        </p:spPr>
        <p:txBody>
          <a:bodyPr>
            <a:spAutoFit/>
          </a:bodyPr>
          <a:lstStyle/>
          <a:p>
            <a:pPr algn="just"/>
            <a:r>
              <a:rPr lang="en-US" sz="2000" i="1" dirty="0"/>
              <a:t>Step 2: </a:t>
            </a:r>
            <a:r>
              <a:rPr lang="en-US" sz="2000" dirty="0"/>
              <a:t>Add the fringe vertices (that are adjacent to A). The edges connecting the vertex and fringe vertices are shown with dotted lines.</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264436"/>
            <a:ext cx="12668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459699"/>
            <a:ext cx="7620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495800" y="838200"/>
            <a:ext cx="4572000" cy="2031325"/>
          </a:xfrm>
          <a:prstGeom prst="rect">
            <a:avLst/>
          </a:prstGeom>
        </p:spPr>
        <p:txBody>
          <a:bodyPr>
            <a:spAutoFit/>
          </a:bodyPr>
          <a:lstStyle/>
          <a:p>
            <a:pPr algn="just"/>
            <a:r>
              <a:rPr lang="en-US" i="1" dirty="0"/>
              <a:t>Step 3: </a:t>
            </a:r>
            <a:r>
              <a:rPr lang="en-US" dirty="0"/>
              <a:t>Select an edge connecting the tree vertex and the fringe vertex that has the minimum weight and add the selected edge and the vertex to the minimum spanning tree T. Since the edge connecting A and C has less weight, add C to the tree. Now C is not a fringe vertex but a tree vertex.</a:t>
            </a: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523" y="5264436"/>
            <a:ext cx="111442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5295900"/>
            <a:ext cx="11430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724400" y="3048000"/>
            <a:ext cx="4572000" cy="646331"/>
          </a:xfrm>
          <a:prstGeom prst="rect">
            <a:avLst/>
          </a:prstGeom>
        </p:spPr>
        <p:txBody>
          <a:bodyPr>
            <a:spAutoFit/>
          </a:bodyPr>
          <a:lstStyle/>
          <a:p>
            <a:r>
              <a:rPr lang="en-US" i="1" dirty="0"/>
              <a:t>Step 4: </a:t>
            </a:r>
            <a:r>
              <a:rPr lang="en-US" dirty="0"/>
              <a:t>Add the fringe vertices (that are adjacent to C).</a:t>
            </a:r>
          </a:p>
        </p:txBody>
      </p:sp>
    </p:spTree>
    <p:extLst>
      <p:ext uri="{BB962C8B-B14F-4D97-AF65-F5344CB8AC3E}">
        <p14:creationId xmlns:p14="http://schemas.microsoft.com/office/powerpoint/2010/main" val="12058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5"/>
                                        </p:tgtEl>
                                        <p:attrNameLst>
                                          <p:attrName>style.visibility</p:attrName>
                                        </p:attrNameLst>
                                      </p:cBhvr>
                                      <p:to>
                                        <p:strVal val="visible"/>
                                      </p:to>
                                    </p:set>
                                    <p:anim calcmode="lin" valueType="num">
                                      <p:cBhvr additive="base">
                                        <p:cTn id="17" dur="500" fill="hold"/>
                                        <p:tgtEl>
                                          <p:spTgt spid="5125"/>
                                        </p:tgtEl>
                                        <p:attrNameLst>
                                          <p:attrName>ppt_x</p:attrName>
                                        </p:attrNameLst>
                                      </p:cBhvr>
                                      <p:tavLst>
                                        <p:tav tm="0">
                                          <p:val>
                                            <p:strVal val="#ppt_x"/>
                                          </p:val>
                                        </p:tav>
                                        <p:tav tm="100000">
                                          <p:val>
                                            <p:strVal val="#ppt_x"/>
                                          </p:val>
                                        </p:tav>
                                      </p:tavLst>
                                    </p:anim>
                                    <p:anim calcmode="lin" valueType="num">
                                      <p:cBhvr additive="base">
                                        <p:cTn id="1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ppt_x"/>
                                          </p:val>
                                        </p:tav>
                                        <p:tav tm="100000">
                                          <p:val>
                                            <p:strVal val="#ppt_x"/>
                                          </p:val>
                                        </p:tav>
                                      </p:tavLst>
                                    </p:anim>
                                    <p:anim calcmode="lin" valueType="num">
                                      <p:cBhvr additive="base">
                                        <p:cTn id="2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126"/>
                                        </p:tgtEl>
                                        <p:attrNameLst>
                                          <p:attrName>style.visibility</p:attrName>
                                        </p:attrNameLst>
                                      </p:cBhvr>
                                      <p:to>
                                        <p:strVal val="visible"/>
                                      </p:to>
                                    </p:set>
                                    <p:anim calcmode="lin" valueType="num">
                                      <p:cBhvr additive="base">
                                        <p:cTn id="37" dur="500" fill="hold"/>
                                        <p:tgtEl>
                                          <p:spTgt spid="5126"/>
                                        </p:tgtEl>
                                        <p:attrNameLst>
                                          <p:attrName>ppt_x</p:attrName>
                                        </p:attrNameLst>
                                      </p:cBhvr>
                                      <p:tavLst>
                                        <p:tav tm="0">
                                          <p:val>
                                            <p:strVal val="#ppt_x"/>
                                          </p:val>
                                        </p:tav>
                                        <p:tav tm="100000">
                                          <p:val>
                                            <p:strVal val="#ppt_x"/>
                                          </p:val>
                                        </p:tav>
                                      </p:tavLst>
                                    </p:anim>
                                    <p:anim calcmode="lin" valueType="num">
                                      <p:cBhvr additive="base">
                                        <p:cTn id="3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127"/>
                                        </p:tgtEl>
                                        <p:attrNameLst>
                                          <p:attrName>style.visibility</p:attrName>
                                        </p:attrNameLst>
                                      </p:cBhvr>
                                      <p:to>
                                        <p:strVal val="visible"/>
                                      </p:to>
                                    </p:set>
                                    <p:anim calcmode="lin" valueType="num">
                                      <p:cBhvr additive="base">
                                        <p:cTn id="47" dur="500" fill="hold"/>
                                        <p:tgtEl>
                                          <p:spTgt spid="5127"/>
                                        </p:tgtEl>
                                        <p:attrNameLst>
                                          <p:attrName>ppt_x</p:attrName>
                                        </p:attrNameLst>
                                      </p:cBhvr>
                                      <p:tavLst>
                                        <p:tav tm="0">
                                          <p:val>
                                            <p:strVal val="#ppt_x"/>
                                          </p:val>
                                        </p:tav>
                                        <p:tav tm="100000">
                                          <p:val>
                                            <p:strVal val="#ppt_x"/>
                                          </p:val>
                                        </p:tav>
                                      </p:tavLst>
                                    </p:anim>
                                    <p:anim calcmode="lin" valueType="num">
                                      <p:cBhvr additive="base">
                                        <p:cTn id="48"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Prim’s algorithm – constructing MST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22860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657600" y="843677"/>
            <a:ext cx="4572000" cy="1569660"/>
          </a:xfrm>
          <a:prstGeom prst="rect">
            <a:avLst/>
          </a:prstGeom>
        </p:spPr>
        <p:txBody>
          <a:bodyPr>
            <a:spAutoFit/>
          </a:bodyPr>
          <a:lstStyle/>
          <a:p>
            <a:pPr algn="just"/>
            <a:r>
              <a:rPr lang="en-US" sz="1600" i="1" dirty="0"/>
              <a:t>Step 5: </a:t>
            </a:r>
            <a:r>
              <a:rPr lang="en-US" sz="1600" dirty="0"/>
              <a:t>Select an edge connecting the tree vertex and the fringe vertex that has the minimum weight and add the selected edge and the vertex to the minimum spanning tree T. Since the edge connecting C and B has less weight, add B to the tree. Now B is not a fringe vertex but a tree vertex.</a:t>
            </a:r>
          </a:p>
        </p:txBody>
      </p:sp>
      <p:sp>
        <p:nvSpPr>
          <p:cNvPr id="8" name="Rectangle 7"/>
          <p:cNvSpPr/>
          <p:nvPr/>
        </p:nvSpPr>
        <p:spPr>
          <a:xfrm>
            <a:off x="3810000" y="2440333"/>
            <a:ext cx="4572000" cy="646331"/>
          </a:xfrm>
          <a:prstGeom prst="rect">
            <a:avLst/>
          </a:prstGeom>
        </p:spPr>
        <p:txBody>
          <a:bodyPr>
            <a:spAutoFit/>
          </a:bodyPr>
          <a:lstStyle/>
          <a:p>
            <a:r>
              <a:rPr lang="en-US" i="1" dirty="0"/>
              <a:t>Step 6: </a:t>
            </a:r>
            <a:r>
              <a:rPr lang="en-US" dirty="0"/>
              <a:t>Add the fringe vertices (that are adjacent to B).</a:t>
            </a:r>
          </a:p>
        </p:txBody>
      </p:sp>
      <p:sp>
        <p:nvSpPr>
          <p:cNvPr id="9" name="Rectangle 8"/>
          <p:cNvSpPr/>
          <p:nvPr/>
        </p:nvSpPr>
        <p:spPr>
          <a:xfrm>
            <a:off x="14990" y="3074075"/>
            <a:ext cx="4572000" cy="2031325"/>
          </a:xfrm>
          <a:prstGeom prst="rect">
            <a:avLst/>
          </a:prstGeom>
        </p:spPr>
        <p:txBody>
          <a:bodyPr>
            <a:spAutoFit/>
          </a:bodyPr>
          <a:lstStyle/>
          <a:p>
            <a:pPr algn="just"/>
            <a:r>
              <a:rPr lang="en-US" i="1" dirty="0"/>
              <a:t>Step 7: </a:t>
            </a:r>
            <a:r>
              <a:rPr lang="en-US" dirty="0"/>
              <a:t>Select an edge connecting the tree vertex and the fringe vertex that has the minimum weight and add the selected edge and the vertex to the minimum spanning tree T. Since the edge connecting B and D has less weight, add D to the tree. Now D is not a fringe vertex but a tree vertex.</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050" y="3218765"/>
            <a:ext cx="11811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150" y="3085415"/>
            <a:ext cx="18478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3975" y="4706540"/>
            <a:ext cx="16192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706540"/>
            <a:ext cx="171450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4990" y="5253599"/>
            <a:ext cx="4572000" cy="1200329"/>
          </a:xfrm>
          <a:prstGeom prst="rect">
            <a:avLst/>
          </a:prstGeom>
        </p:spPr>
        <p:txBody>
          <a:bodyPr>
            <a:spAutoFit/>
          </a:bodyPr>
          <a:lstStyle/>
          <a:p>
            <a:pPr algn="just"/>
            <a:r>
              <a:rPr lang="en-US" i="1" dirty="0"/>
              <a:t>Step 8: </a:t>
            </a:r>
            <a:r>
              <a:rPr lang="en-US" dirty="0"/>
              <a:t>now node E is not connected, add it in the tree because a minimum spanning tree is one in which all the n nodes are connected with n–1 edges that have  minimum weight.</a:t>
            </a:r>
          </a:p>
        </p:txBody>
      </p:sp>
    </p:spTree>
    <p:extLst>
      <p:ext uri="{BB962C8B-B14F-4D97-AF65-F5344CB8AC3E}">
        <p14:creationId xmlns:p14="http://schemas.microsoft.com/office/powerpoint/2010/main" val="175828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7"/>
                                        </p:tgtEl>
                                        <p:attrNameLst>
                                          <p:attrName>style.visibility</p:attrName>
                                        </p:attrNameLst>
                                      </p:cBhvr>
                                      <p:to>
                                        <p:strVal val="visible"/>
                                      </p:to>
                                    </p:set>
                                    <p:anim calcmode="lin" valueType="num">
                                      <p:cBhvr additive="base">
                                        <p:cTn id="27" dur="500" fill="hold"/>
                                        <p:tgtEl>
                                          <p:spTgt spid="6147"/>
                                        </p:tgtEl>
                                        <p:attrNameLst>
                                          <p:attrName>ppt_x</p:attrName>
                                        </p:attrNameLst>
                                      </p:cBhvr>
                                      <p:tavLst>
                                        <p:tav tm="0">
                                          <p:val>
                                            <p:strVal val="#ppt_x"/>
                                          </p:val>
                                        </p:tav>
                                        <p:tav tm="100000">
                                          <p:val>
                                            <p:strVal val="#ppt_x"/>
                                          </p:val>
                                        </p:tav>
                                      </p:tavLst>
                                    </p:anim>
                                    <p:anim calcmode="lin" valueType="num">
                                      <p:cBhvr additive="base">
                                        <p:cTn id="2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148"/>
                                        </p:tgtEl>
                                        <p:attrNameLst>
                                          <p:attrName>style.visibility</p:attrName>
                                        </p:attrNameLst>
                                      </p:cBhvr>
                                      <p:to>
                                        <p:strVal val="visible"/>
                                      </p:to>
                                    </p:set>
                                    <p:anim calcmode="lin" valueType="num">
                                      <p:cBhvr additive="base">
                                        <p:cTn id="37" dur="500" fill="hold"/>
                                        <p:tgtEl>
                                          <p:spTgt spid="6148"/>
                                        </p:tgtEl>
                                        <p:attrNameLst>
                                          <p:attrName>ppt_x</p:attrName>
                                        </p:attrNameLst>
                                      </p:cBhvr>
                                      <p:tavLst>
                                        <p:tav tm="0">
                                          <p:val>
                                            <p:strVal val="#ppt_x"/>
                                          </p:val>
                                        </p:tav>
                                        <p:tav tm="100000">
                                          <p:val>
                                            <p:strVal val="#ppt_x"/>
                                          </p:val>
                                        </p:tav>
                                      </p:tavLst>
                                    </p:anim>
                                    <p:anim calcmode="lin" valueType="num">
                                      <p:cBhvr additive="base">
                                        <p:cTn id="3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149"/>
                                        </p:tgtEl>
                                        <p:attrNameLst>
                                          <p:attrName>style.visibility</p:attrName>
                                        </p:attrNameLst>
                                      </p:cBhvr>
                                      <p:to>
                                        <p:strVal val="visible"/>
                                      </p:to>
                                    </p:set>
                                    <p:anim calcmode="lin" valueType="num">
                                      <p:cBhvr additive="base">
                                        <p:cTn id="47" dur="500" fill="hold"/>
                                        <p:tgtEl>
                                          <p:spTgt spid="6149"/>
                                        </p:tgtEl>
                                        <p:attrNameLst>
                                          <p:attrName>ppt_x</p:attrName>
                                        </p:attrNameLst>
                                      </p:cBhvr>
                                      <p:tavLst>
                                        <p:tav tm="0">
                                          <p:val>
                                            <p:strVal val="#ppt_x"/>
                                          </p:val>
                                        </p:tav>
                                        <p:tav tm="100000">
                                          <p:val>
                                            <p:strVal val="#ppt_x"/>
                                          </p:val>
                                        </p:tav>
                                      </p:tavLst>
                                    </p:anim>
                                    <p:anim calcmode="lin" valueType="num">
                                      <p:cBhvr additive="base">
                                        <p:cTn id="48"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tLang="en-US" b="1"/>
              <a:t>Graph Representation</a:t>
            </a:r>
          </a:p>
        </p:txBody>
      </p:sp>
      <p:sp>
        <p:nvSpPr>
          <p:cNvPr id="220163" name="Rectangle 3"/>
          <p:cNvSpPr>
            <a:spLocks noGrp="1" noChangeArrowheads="1"/>
          </p:cNvSpPr>
          <p:nvPr>
            <p:ph type="body" idx="1"/>
          </p:nvPr>
        </p:nvSpPr>
        <p:spPr/>
        <p:txBody>
          <a:bodyPr/>
          <a:lstStyle/>
          <a:p>
            <a:r>
              <a:rPr lang="en-US" altLang="en-US" dirty="0"/>
              <a:t>For graphs to be computationally useful, they have to be conveniently represented in programs (memory)</a:t>
            </a:r>
          </a:p>
          <a:p>
            <a:r>
              <a:rPr lang="en-US" altLang="en-US" dirty="0"/>
              <a:t>There are two computer representations of graphs:</a:t>
            </a:r>
          </a:p>
          <a:p>
            <a:pPr lvl="1"/>
            <a:r>
              <a:rPr lang="en-US" altLang="en-US" dirty="0"/>
              <a:t>Adjacency matrix representation(Sequential representation)</a:t>
            </a:r>
          </a:p>
          <a:p>
            <a:pPr lvl="1"/>
            <a:r>
              <a:rPr lang="en-US" altLang="en-US" dirty="0"/>
              <a:t>Adjacency lists representation (Linked representation)</a:t>
            </a:r>
          </a:p>
        </p:txBody>
      </p:sp>
    </p:spTree>
    <p:extLst>
      <p:ext uri="{BB962C8B-B14F-4D97-AF65-F5344CB8AC3E}">
        <p14:creationId xmlns:p14="http://schemas.microsoft.com/office/powerpoint/2010/main" val="16511955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r>
              <a:rPr lang="en-US" sz="3200" dirty="0"/>
              <a:t>Difference between Prim’s and </a:t>
            </a:r>
            <a:r>
              <a:rPr lang="en-US" sz="3200" dirty="0" err="1"/>
              <a:t>Kruskal’s</a:t>
            </a:r>
            <a:r>
              <a:rPr lang="en-US" sz="3200" dirty="0"/>
              <a:t> algorithm</a:t>
            </a:r>
          </a:p>
        </p:txBody>
      </p:sp>
      <p:graphicFrame>
        <p:nvGraphicFramePr>
          <p:cNvPr id="4" name="Table 3"/>
          <p:cNvGraphicFramePr>
            <a:graphicFrameLocks noGrp="1"/>
          </p:cNvGraphicFramePr>
          <p:nvPr>
            <p:extLst>
              <p:ext uri="{D42A27DB-BD31-4B8C-83A1-F6EECF244321}">
                <p14:modId xmlns:p14="http://schemas.microsoft.com/office/powerpoint/2010/main" val="2069622230"/>
              </p:ext>
            </p:extLst>
          </p:nvPr>
        </p:nvGraphicFramePr>
        <p:xfrm>
          <a:off x="152400" y="1397000"/>
          <a:ext cx="8686800" cy="3145790"/>
        </p:xfrm>
        <a:graphic>
          <a:graphicData uri="http://schemas.openxmlformats.org/drawingml/2006/table">
            <a:tbl>
              <a:tblPr firstRow="1" bandRow="1">
                <a:tableStyleId>{93296810-A885-4BE3-A3E7-6D5BEEA58F35}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84200">
                <a:tc>
                  <a:txBody>
                    <a:bodyPr/>
                    <a:lstStyle/>
                    <a:p>
                      <a:pPr algn="ctr"/>
                      <a:r>
                        <a:rPr lang="en-US" sz="2800" dirty="0"/>
                        <a:t>Prim’s Algorithm</a:t>
                      </a:r>
                    </a:p>
                  </a:txBody>
                  <a:tcPr/>
                </a:tc>
                <a:tc>
                  <a:txBody>
                    <a:bodyPr/>
                    <a:lstStyle/>
                    <a:p>
                      <a:pPr algn="ctr"/>
                      <a:r>
                        <a:rPr lang="en-US" sz="2800" dirty="0" err="1"/>
                        <a:t>Kruskal’s</a:t>
                      </a:r>
                      <a:r>
                        <a:rPr lang="en-US" sz="2800" dirty="0"/>
                        <a:t> Algorithm</a:t>
                      </a:r>
                    </a:p>
                  </a:txBody>
                  <a:tcPr/>
                </a:tc>
                <a:extLst>
                  <a:ext uri="{0D108BD9-81ED-4DB2-BD59-A6C34878D82A}">
                    <a16:rowId xmlns:a16="http://schemas.microsoft.com/office/drawing/2014/main" val="10000"/>
                  </a:ext>
                </a:extLst>
              </a:tr>
              <a:tr h="1098550">
                <a:tc>
                  <a:txBody>
                    <a:bodyPr/>
                    <a:lstStyle/>
                    <a:p>
                      <a:pPr algn="just"/>
                      <a:r>
                        <a:rPr lang="en-US" dirty="0"/>
                        <a:t>Greedy algorithm for</a:t>
                      </a:r>
                      <a:r>
                        <a:rPr lang="en-US" baseline="0" dirty="0"/>
                        <a:t> finding minimum spanning tree</a:t>
                      </a:r>
                      <a:endParaRPr lang="en-US" dirty="0"/>
                    </a:p>
                  </a:txBody>
                  <a:tcPr/>
                </a:tc>
                <a:tc>
                  <a:txBody>
                    <a:bodyPr/>
                    <a:lstStyle/>
                    <a:p>
                      <a:pPr algn="just"/>
                      <a:r>
                        <a:rPr lang="en-US" dirty="0"/>
                        <a:t>Greedy algorithm</a:t>
                      </a:r>
                      <a:r>
                        <a:rPr lang="en-US" baseline="0" dirty="0"/>
                        <a:t> for finding minimum spanning tree</a:t>
                      </a:r>
                      <a:endParaRPr lang="en-US" dirty="0"/>
                    </a:p>
                  </a:txBody>
                  <a:tcPr/>
                </a:tc>
                <a:extLst>
                  <a:ext uri="{0D108BD9-81ED-4DB2-BD59-A6C34878D82A}">
                    <a16:rowId xmlns:a16="http://schemas.microsoft.com/office/drawing/2014/main" val="10001"/>
                  </a:ext>
                </a:extLst>
              </a:tr>
              <a:tr h="1098550">
                <a:tc>
                  <a:txBody>
                    <a:bodyPr/>
                    <a:lstStyle/>
                    <a:p>
                      <a:pPr algn="just"/>
                      <a:r>
                        <a:rPr lang="en-US" dirty="0"/>
                        <a:t>Starting with a single vertex,</a:t>
                      </a:r>
                      <a:r>
                        <a:rPr lang="en-US" baseline="0" dirty="0"/>
                        <a:t> you always keep connected component. At every next step look at all edges from the current component to other vertices and find the smallest among them.</a:t>
                      </a:r>
                      <a:endParaRPr lang="en-US" dirty="0"/>
                    </a:p>
                  </a:txBody>
                  <a:tcPr/>
                </a:tc>
                <a:tc>
                  <a:txBody>
                    <a:bodyPr/>
                    <a:lstStyle/>
                    <a:p>
                      <a:pPr algn="just"/>
                      <a:r>
                        <a:rPr lang="en-US" dirty="0"/>
                        <a:t>Do not keep one connected</a:t>
                      </a:r>
                      <a:r>
                        <a:rPr lang="en-US" baseline="0" dirty="0"/>
                        <a:t> component but a forest. At each stage, look at globally smallest edge that does not create a cycle in the current forest. </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493504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err="1"/>
              <a:t>Kruskal’s</a:t>
            </a:r>
            <a:r>
              <a:rPr lang="en-US" dirty="0"/>
              <a:t> algorithm</a:t>
            </a:r>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pPr algn="just"/>
            <a:r>
              <a:rPr lang="en-US" dirty="0"/>
              <a:t>To find minimum spanning tree for a connected weighted graph.</a:t>
            </a:r>
          </a:p>
          <a:p>
            <a:pPr algn="just"/>
            <a:endParaRPr lang="en-US" dirty="0"/>
          </a:p>
          <a:p>
            <a:pPr algn="just"/>
            <a:r>
              <a:rPr lang="en-US" dirty="0"/>
              <a:t>The algorithm finds a subset of the edges that forms a tree that includes every vertex.</a:t>
            </a:r>
          </a:p>
          <a:p>
            <a:pPr algn="just"/>
            <a:endParaRPr lang="en-US" dirty="0"/>
          </a:p>
          <a:p>
            <a:pPr algn="just"/>
            <a:r>
              <a:rPr lang="en-US" dirty="0"/>
              <a:t>The total weight of all the edges in the tree is minimized.</a:t>
            </a:r>
          </a:p>
          <a:p>
            <a:pPr algn="just"/>
            <a:endParaRPr lang="en-US" dirty="0"/>
          </a:p>
          <a:p>
            <a:pPr algn="just"/>
            <a:r>
              <a:rPr lang="en-US" dirty="0"/>
              <a:t>Uses priority queue in which edges that have minimum weight takes a priority over any other edge in the graph.</a:t>
            </a:r>
          </a:p>
          <a:p>
            <a:pPr marL="0" indent="0" algn="just">
              <a:buNone/>
            </a:pPr>
            <a:endParaRPr lang="en-US" dirty="0"/>
          </a:p>
          <a:p>
            <a:pPr algn="just"/>
            <a:endParaRPr lang="en-US" dirty="0"/>
          </a:p>
          <a:p>
            <a:pPr algn="just"/>
            <a:endParaRPr lang="en-US" dirty="0"/>
          </a:p>
        </p:txBody>
      </p:sp>
    </p:spTree>
    <p:extLst>
      <p:ext uri="{BB962C8B-B14F-4D97-AF65-F5344CB8AC3E}">
        <p14:creationId xmlns:p14="http://schemas.microsoft.com/office/powerpoint/2010/main" val="133776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sp>
        <p:nvSpPr>
          <p:cNvPr id="3" name="Content Placeholder 2"/>
          <p:cNvSpPr>
            <a:spLocks noGrp="1"/>
          </p:cNvSpPr>
          <p:nvPr>
            <p:ph idx="1"/>
          </p:nvPr>
        </p:nvSpPr>
        <p:spPr>
          <a:xfrm>
            <a:off x="457200" y="990601"/>
            <a:ext cx="8229600" cy="1447799"/>
          </a:xfrm>
        </p:spPr>
        <p:txBody>
          <a:bodyPr>
            <a:normAutofit/>
          </a:bodyPr>
          <a:lstStyle/>
          <a:p>
            <a:pPr algn="just"/>
            <a:r>
              <a:rPr lang="en-US" sz="2400" dirty="0"/>
              <a:t>Initially we have, F – Forest,</a:t>
            </a:r>
          </a:p>
          <a:p>
            <a:pPr algn="just"/>
            <a:r>
              <a:rPr lang="en-US" sz="2400" dirty="0"/>
              <a:t>MST = { } </a:t>
            </a:r>
            <a:r>
              <a:rPr lang="en-US" sz="2400" dirty="0">
                <a:sym typeface="Wingdings" panose="05000000000000000000" pitchFamily="2" charset="2"/>
              </a:rPr>
              <a:t>empty initially</a:t>
            </a:r>
          </a:p>
          <a:p>
            <a:pPr algn="just"/>
            <a:r>
              <a:rPr lang="en-US" sz="2400" dirty="0">
                <a:sym typeface="Wingdings" panose="05000000000000000000" pitchFamily="2" charset="2"/>
              </a:rPr>
              <a:t>Q = priority queue</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190500" y="3298554"/>
            <a:ext cx="7162800" cy="3048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400" dirty="0"/>
              <a:t>Based on graph given,</a:t>
            </a:r>
          </a:p>
          <a:p>
            <a:pPr marL="0" indent="0" algn="just">
              <a:buNone/>
            </a:pPr>
            <a:r>
              <a:rPr lang="en-US" sz="2400" dirty="0"/>
              <a:t>F={{A},{B},{C},{D},{E},{F}}</a:t>
            </a:r>
          </a:p>
          <a:p>
            <a:pPr marL="0" indent="0" algn="just">
              <a:buNone/>
            </a:pPr>
            <a:r>
              <a:rPr lang="en-US" sz="2400" dirty="0"/>
              <a:t>MST = { }</a:t>
            </a:r>
          </a:p>
          <a:p>
            <a:pPr marL="0" indent="0" algn="just">
              <a:buNone/>
            </a:pPr>
            <a:r>
              <a:rPr lang="en-US" sz="2400" dirty="0"/>
              <a:t>Q= {(A,D),(E,F),(C,E),(E,D),(C,D),(D,F),(A,C),(A,B),(B,C))</a:t>
            </a:r>
          </a:p>
          <a:p>
            <a:pPr marL="0" indent="0" algn="just">
              <a:buNone/>
            </a:pPr>
            <a:endParaRPr lang="en-US" sz="2400" dirty="0"/>
          </a:p>
        </p:txBody>
      </p:sp>
    </p:spTree>
    <p:extLst>
      <p:ext uri="{BB962C8B-B14F-4D97-AF65-F5344CB8AC3E}">
        <p14:creationId xmlns:p14="http://schemas.microsoft.com/office/powerpoint/2010/main" val="25412723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190500" y="914401"/>
            <a:ext cx="71628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400" dirty="0"/>
              <a:t>Based on graph given,</a:t>
            </a:r>
          </a:p>
          <a:p>
            <a:pPr marL="0" indent="0" algn="just">
              <a:buNone/>
            </a:pPr>
            <a:r>
              <a:rPr lang="en-US" sz="2400" dirty="0"/>
              <a:t>F={{A},{B},{C},{D},{E},{F}}</a:t>
            </a:r>
          </a:p>
          <a:p>
            <a:pPr marL="0" indent="0" algn="just">
              <a:buNone/>
            </a:pPr>
            <a:r>
              <a:rPr lang="en-US" sz="2400" dirty="0"/>
              <a:t>MST = { }</a:t>
            </a:r>
          </a:p>
          <a:p>
            <a:pPr marL="0" indent="0" algn="just">
              <a:buNone/>
            </a:pPr>
            <a:r>
              <a:rPr lang="en-US" sz="2400" dirty="0"/>
              <a:t>Q= {(A,D),(E,F),(C,E),(E,D),(C,D),(D,F),(A,C),(A,B),(B,C))</a:t>
            </a:r>
          </a:p>
          <a:p>
            <a:pPr marL="0" indent="0" algn="just">
              <a:buNone/>
            </a:pPr>
            <a:endParaRPr lang="en-US" sz="2400" dirty="0"/>
          </a:p>
        </p:txBody>
      </p:sp>
      <p:sp>
        <p:nvSpPr>
          <p:cNvPr id="7" name="Content Placeholder 2"/>
          <p:cNvSpPr txBox="1">
            <a:spLocks/>
          </p:cNvSpPr>
          <p:nvPr/>
        </p:nvSpPr>
        <p:spPr>
          <a:xfrm>
            <a:off x="342900" y="33528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1: </a:t>
            </a:r>
            <a:r>
              <a:rPr lang="en-US" sz="2400" dirty="0"/>
              <a:t>Remove the edge (A, D) from Q and make the following changes:</a:t>
            </a:r>
          </a:p>
          <a:p>
            <a:r>
              <a:rPr lang="en-US" sz="2400" dirty="0"/>
              <a:t>F = {{A, D}, {B}, {C}, {E}, {F}}</a:t>
            </a:r>
          </a:p>
          <a:p>
            <a:r>
              <a:rPr lang="en-US" sz="2400" dirty="0"/>
              <a:t>MST = {A, D}</a:t>
            </a:r>
          </a:p>
          <a:p>
            <a:r>
              <a:rPr lang="en-US" sz="2400" dirty="0"/>
              <a:t>Q = {(E, F), (C, E), (E, D), (C, D), (D, F), (A, C), (A, B), (B, C)}</a:t>
            </a:r>
          </a:p>
        </p:txBody>
      </p:sp>
    </p:spTree>
    <p:extLst>
      <p:ext uri="{BB962C8B-B14F-4D97-AF65-F5344CB8AC3E}">
        <p14:creationId xmlns:p14="http://schemas.microsoft.com/office/powerpoint/2010/main" val="4265088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0" y="9906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1: </a:t>
            </a:r>
            <a:r>
              <a:rPr lang="en-US" sz="2400" dirty="0"/>
              <a:t>Remove the edge (A, D) from Q and make the following changes:</a:t>
            </a:r>
          </a:p>
          <a:p>
            <a:r>
              <a:rPr lang="en-US" sz="2400" dirty="0"/>
              <a:t>F = {{A, D}, {B}, {C}, {E}, {F}}</a:t>
            </a:r>
          </a:p>
          <a:p>
            <a:r>
              <a:rPr lang="en-US" sz="2400" dirty="0"/>
              <a:t>MST = {A, D}</a:t>
            </a:r>
          </a:p>
          <a:p>
            <a:r>
              <a:rPr lang="en-US" sz="2400" dirty="0"/>
              <a:t>Q = {(E, F), (C, E), (E, D), (C, D), (D, F), (A, C), (A, B), (B, C)}</a:t>
            </a:r>
          </a:p>
        </p:txBody>
      </p:sp>
      <p:sp>
        <p:nvSpPr>
          <p:cNvPr id="6" name="Content Placeholder 2"/>
          <p:cNvSpPr txBox="1">
            <a:spLocks/>
          </p:cNvSpPr>
          <p:nvPr/>
        </p:nvSpPr>
        <p:spPr>
          <a:xfrm>
            <a:off x="152400" y="38862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2: </a:t>
            </a:r>
            <a:r>
              <a:rPr lang="en-US" sz="2400" dirty="0"/>
              <a:t>Remove the edge (E, F) from Q and make the following changes:</a:t>
            </a:r>
          </a:p>
          <a:p>
            <a:r>
              <a:rPr lang="en-US" sz="2400" dirty="0"/>
              <a:t>F = {{A, D}, {B}, {C}, {E, F}}</a:t>
            </a:r>
          </a:p>
          <a:p>
            <a:r>
              <a:rPr lang="en-US" sz="2400" dirty="0"/>
              <a:t>MST = {(A, D), (E, F)}</a:t>
            </a:r>
          </a:p>
          <a:p>
            <a:r>
              <a:rPr lang="en-US" sz="2400" dirty="0"/>
              <a:t>Q = {(C, E), (E, D), (C, D), (D, F), (A, C), (A, B), (B, C)}</a:t>
            </a:r>
          </a:p>
        </p:txBody>
      </p:sp>
    </p:spTree>
    <p:extLst>
      <p:ext uri="{BB962C8B-B14F-4D97-AF65-F5344CB8AC3E}">
        <p14:creationId xmlns:p14="http://schemas.microsoft.com/office/powerpoint/2010/main" val="3160616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152400" y="10668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2: </a:t>
            </a:r>
            <a:r>
              <a:rPr lang="en-US" sz="2400" dirty="0"/>
              <a:t>Remove the edge (E, F) from Q and make the following changes:</a:t>
            </a:r>
          </a:p>
          <a:p>
            <a:r>
              <a:rPr lang="en-US" sz="2400" dirty="0"/>
              <a:t>F = {{A, D}, {B}, {C}, {E, F}}</a:t>
            </a:r>
          </a:p>
          <a:p>
            <a:r>
              <a:rPr lang="en-US" sz="2400" dirty="0"/>
              <a:t>MST = {(A, D), (E, F)}</a:t>
            </a:r>
          </a:p>
          <a:p>
            <a:r>
              <a:rPr lang="en-US" sz="2400" dirty="0"/>
              <a:t>Q = {(C, E), (E, D), (C, D), (D, F), (A, C), (A, B), (B, C)}</a:t>
            </a:r>
          </a:p>
        </p:txBody>
      </p:sp>
      <p:sp>
        <p:nvSpPr>
          <p:cNvPr id="8" name="Content Placeholder 2"/>
          <p:cNvSpPr txBox="1">
            <a:spLocks/>
          </p:cNvSpPr>
          <p:nvPr/>
        </p:nvSpPr>
        <p:spPr>
          <a:xfrm>
            <a:off x="304800" y="38100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3: </a:t>
            </a:r>
            <a:r>
              <a:rPr lang="en-US" sz="2400" dirty="0"/>
              <a:t>Remove the edge (C, E) from Q and make the following changes:</a:t>
            </a:r>
          </a:p>
          <a:p>
            <a:r>
              <a:rPr lang="en-US" sz="2400" dirty="0"/>
              <a:t>F = {{A, D}, {B}, {C, E, F}}</a:t>
            </a:r>
          </a:p>
          <a:p>
            <a:r>
              <a:rPr lang="en-US" sz="2400" dirty="0"/>
              <a:t>MST = {(A, D), (C, E), (E, F)}</a:t>
            </a:r>
          </a:p>
          <a:p>
            <a:r>
              <a:rPr lang="pt-BR" sz="2400" dirty="0"/>
              <a:t>Q = {(E, D), (C, D), (D, F), (A, C), (A, B), (B, C)}</a:t>
            </a:r>
            <a:endParaRPr lang="en-US" sz="2400" dirty="0"/>
          </a:p>
        </p:txBody>
      </p:sp>
    </p:spTree>
    <p:extLst>
      <p:ext uri="{BB962C8B-B14F-4D97-AF65-F5344CB8AC3E}">
        <p14:creationId xmlns:p14="http://schemas.microsoft.com/office/powerpoint/2010/main" val="31758633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304800" y="9906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3: </a:t>
            </a:r>
            <a:r>
              <a:rPr lang="en-US" sz="2400" dirty="0"/>
              <a:t>Remove the edge (C, E) from Q and make the following changes:</a:t>
            </a:r>
          </a:p>
          <a:p>
            <a:r>
              <a:rPr lang="en-US" sz="2400" dirty="0"/>
              <a:t>F = {{A, D}, {B}, {C, E, F}}</a:t>
            </a:r>
          </a:p>
          <a:p>
            <a:r>
              <a:rPr lang="en-US" sz="2400" dirty="0"/>
              <a:t>MST = {(A, D), (C, E), (E, F)}</a:t>
            </a:r>
          </a:p>
          <a:p>
            <a:r>
              <a:rPr lang="pt-BR" sz="2400" dirty="0"/>
              <a:t>Q = {(E, D), (C, D), (D, F), (A, C), (A, B), (B, C)}</a:t>
            </a:r>
            <a:endParaRPr lang="en-US" sz="2400" dirty="0"/>
          </a:p>
        </p:txBody>
      </p:sp>
      <p:sp>
        <p:nvSpPr>
          <p:cNvPr id="7" name="Content Placeholder 2"/>
          <p:cNvSpPr txBox="1">
            <a:spLocks/>
          </p:cNvSpPr>
          <p:nvPr/>
        </p:nvSpPr>
        <p:spPr>
          <a:xfrm>
            <a:off x="228600" y="41148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4: </a:t>
            </a:r>
            <a:r>
              <a:rPr lang="en-US" sz="2400" dirty="0"/>
              <a:t>Remove the edge (E, D) from Q and make the following changes:</a:t>
            </a:r>
          </a:p>
          <a:p>
            <a:r>
              <a:rPr lang="en-US" sz="2400" dirty="0"/>
              <a:t>F = {{A, C, D, E, F}, {B}}</a:t>
            </a:r>
          </a:p>
          <a:p>
            <a:r>
              <a:rPr lang="en-US" sz="2400" dirty="0"/>
              <a:t>MST = {(A, D), (C, E), (E, F), (E, D)}</a:t>
            </a:r>
          </a:p>
          <a:p>
            <a:r>
              <a:rPr lang="pt-BR" sz="2400" dirty="0"/>
              <a:t>Q = {(C, D), (D, F), (A, C), (A, B), (B, C)}</a:t>
            </a:r>
            <a:endParaRPr lang="en-US" sz="2400" dirty="0"/>
          </a:p>
        </p:txBody>
      </p:sp>
    </p:spTree>
    <p:extLst>
      <p:ext uri="{BB962C8B-B14F-4D97-AF65-F5344CB8AC3E}">
        <p14:creationId xmlns:p14="http://schemas.microsoft.com/office/powerpoint/2010/main" val="1123652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228600" y="990600"/>
            <a:ext cx="7162800" cy="1905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4: </a:t>
            </a:r>
            <a:r>
              <a:rPr lang="en-US" sz="2400" dirty="0"/>
              <a:t>Remove the edge (E, D) from Q and make the following changes:</a:t>
            </a:r>
          </a:p>
          <a:p>
            <a:r>
              <a:rPr lang="en-US" sz="2400" dirty="0"/>
              <a:t>F = {{A, C, D, E, F}, {B}}</a:t>
            </a:r>
          </a:p>
          <a:p>
            <a:r>
              <a:rPr lang="en-US" sz="2400" dirty="0"/>
              <a:t>MST = {(A, D), (C, E), (E, F), (E, D)}</a:t>
            </a:r>
          </a:p>
          <a:p>
            <a:r>
              <a:rPr lang="pt-BR" sz="2400" dirty="0"/>
              <a:t>Q = {(C, D), (D, F), (A, C), (A, B), (B, C)}</a:t>
            </a:r>
            <a:endParaRPr lang="en-US" sz="2400" dirty="0"/>
          </a:p>
        </p:txBody>
      </p:sp>
      <p:sp>
        <p:nvSpPr>
          <p:cNvPr id="6" name="Content Placeholder 2"/>
          <p:cNvSpPr txBox="1">
            <a:spLocks/>
          </p:cNvSpPr>
          <p:nvPr/>
        </p:nvSpPr>
        <p:spPr>
          <a:xfrm>
            <a:off x="304800" y="3962400"/>
            <a:ext cx="8610600" cy="19050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5: </a:t>
            </a:r>
            <a:r>
              <a:rPr lang="en-US" sz="2400" dirty="0"/>
              <a:t>Remove the edge (C, D) from Q. Note that this edge does not connect different trees, so simply discard this edge. Only an edge connecting (A, D, C, E, F) to B will be added to the MST. Therefore,</a:t>
            </a:r>
          </a:p>
          <a:p>
            <a:r>
              <a:rPr lang="en-US" sz="2400" dirty="0"/>
              <a:t>F = {{A, C, D, E, F}, {B}}</a:t>
            </a:r>
          </a:p>
          <a:p>
            <a:r>
              <a:rPr lang="en-US" sz="2400" dirty="0"/>
              <a:t>MST = {(A, D), (C, E), (E, F), (E, D)}</a:t>
            </a:r>
          </a:p>
          <a:p>
            <a:r>
              <a:rPr lang="pt-BR" sz="2400" dirty="0"/>
              <a:t>Q = {(D, F), (A, C), (A, B), (B, C)}</a:t>
            </a:r>
            <a:endParaRPr lang="en-US" sz="2400" dirty="0"/>
          </a:p>
          <a:p>
            <a:endParaRPr lang="en-US" sz="2400" dirty="0"/>
          </a:p>
        </p:txBody>
      </p:sp>
    </p:spTree>
    <p:extLst>
      <p:ext uri="{BB962C8B-B14F-4D97-AF65-F5344CB8AC3E}">
        <p14:creationId xmlns:p14="http://schemas.microsoft.com/office/powerpoint/2010/main" val="1396575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228600" y="990600"/>
            <a:ext cx="5867400" cy="19050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i="1" dirty="0"/>
              <a:t>Step 5: </a:t>
            </a:r>
            <a:r>
              <a:rPr lang="en-US" sz="2400" dirty="0"/>
              <a:t>Remove the edge (C, D) from Q. Note that this edge does not connect different trees, so simply discard this edge. Only an edge connecting (A, D, C, E, F) to B will be added to the MST. Therefore,</a:t>
            </a:r>
          </a:p>
          <a:p>
            <a:r>
              <a:rPr lang="en-US" sz="2400" dirty="0"/>
              <a:t>F = {{A, C, D, E, F}, {B}}</a:t>
            </a:r>
          </a:p>
          <a:p>
            <a:r>
              <a:rPr lang="en-US" sz="2400" dirty="0"/>
              <a:t>MST = {(A, D), (C, E), (E, F), (E, D)}</a:t>
            </a:r>
          </a:p>
          <a:p>
            <a:r>
              <a:rPr lang="pt-BR" sz="2400" dirty="0"/>
              <a:t>Q = {(D, F), (A, C), (A, B), (B, C)}</a:t>
            </a:r>
            <a:endParaRPr lang="en-US" sz="2400" dirty="0"/>
          </a:p>
          <a:p>
            <a:endParaRPr lang="en-US" sz="2400" dirty="0"/>
          </a:p>
        </p:txBody>
      </p:sp>
      <p:sp>
        <p:nvSpPr>
          <p:cNvPr id="3" name="Rectangle 2"/>
          <p:cNvSpPr/>
          <p:nvPr/>
        </p:nvSpPr>
        <p:spPr>
          <a:xfrm>
            <a:off x="381000" y="3358277"/>
            <a:ext cx="8153400" cy="1754326"/>
          </a:xfrm>
          <a:prstGeom prst="rect">
            <a:avLst/>
          </a:prstGeom>
        </p:spPr>
        <p:txBody>
          <a:bodyPr wrap="square">
            <a:spAutoFit/>
          </a:bodyPr>
          <a:lstStyle/>
          <a:p>
            <a:r>
              <a:rPr lang="en-US" i="1" dirty="0"/>
              <a:t>Step 6: </a:t>
            </a:r>
            <a:r>
              <a:rPr lang="en-US" dirty="0"/>
              <a:t>Remove the edge (D, F) from Q. Note that this edge does not connect different trees, so simply discard this edge. Only an edge connecting (A, D, C, E, F) to B will be added to the MST.</a:t>
            </a:r>
          </a:p>
          <a:p>
            <a:r>
              <a:rPr lang="en-US" dirty="0"/>
              <a:t>F = {{A, C, D, E, F}, {B}}</a:t>
            </a:r>
          </a:p>
          <a:p>
            <a:r>
              <a:rPr lang="en-US" dirty="0"/>
              <a:t>MST = {(A, D), (C, E), (E, F), (E, D)}</a:t>
            </a:r>
          </a:p>
          <a:p>
            <a:r>
              <a:rPr lang="pt-BR" dirty="0"/>
              <a:t>Q = {(A, C), (A, B), (B, C)}</a:t>
            </a:r>
            <a:endParaRPr lang="en-US" dirty="0"/>
          </a:p>
        </p:txBody>
      </p:sp>
    </p:spTree>
    <p:extLst>
      <p:ext uri="{BB962C8B-B14F-4D97-AF65-F5344CB8AC3E}">
        <p14:creationId xmlns:p14="http://schemas.microsoft.com/office/powerpoint/2010/main" val="9256280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8600" y="1066800"/>
            <a:ext cx="5715000" cy="2031325"/>
          </a:xfrm>
          <a:prstGeom prst="rect">
            <a:avLst/>
          </a:prstGeom>
        </p:spPr>
        <p:txBody>
          <a:bodyPr wrap="square">
            <a:spAutoFit/>
          </a:bodyPr>
          <a:lstStyle/>
          <a:p>
            <a:r>
              <a:rPr lang="en-US" i="1" dirty="0"/>
              <a:t>Step 6: </a:t>
            </a:r>
            <a:r>
              <a:rPr lang="en-US" dirty="0"/>
              <a:t>Remove the edge (D, F) from Q. Note that this edge does not connect different trees, so simply discard this edge. Only an edge connecting (A, D, C, E, F) to B will be added to the MST.</a:t>
            </a:r>
          </a:p>
          <a:p>
            <a:r>
              <a:rPr lang="en-US" dirty="0"/>
              <a:t>F = {{A, C, D, E, F}, {B}}</a:t>
            </a:r>
          </a:p>
          <a:p>
            <a:r>
              <a:rPr lang="en-US" dirty="0"/>
              <a:t>MST = {(A, D), (C, E), (E, F), (E, D)}</a:t>
            </a:r>
          </a:p>
          <a:p>
            <a:r>
              <a:rPr lang="pt-BR" dirty="0"/>
              <a:t>Q = {(A, C), (A, B), (B, C)}</a:t>
            </a:r>
            <a:endParaRPr lang="en-US" dirty="0"/>
          </a:p>
        </p:txBody>
      </p:sp>
      <p:sp>
        <p:nvSpPr>
          <p:cNvPr id="4" name="Rectangle 3"/>
          <p:cNvSpPr/>
          <p:nvPr/>
        </p:nvSpPr>
        <p:spPr>
          <a:xfrm>
            <a:off x="152400" y="3510677"/>
            <a:ext cx="8610600" cy="1754326"/>
          </a:xfrm>
          <a:prstGeom prst="rect">
            <a:avLst/>
          </a:prstGeom>
        </p:spPr>
        <p:txBody>
          <a:bodyPr wrap="square">
            <a:spAutoFit/>
          </a:bodyPr>
          <a:lstStyle/>
          <a:p>
            <a:r>
              <a:rPr lang="en-US" i="1" dirty="0"/>
              <a:t>Step 7: </a:t>
            </a:r>
            <a:r>
              <a:rPr lang="en-US" dirty="0"/>
              <a:t>Remove the edge (A, C) from Q. Note that this edge does not connect different trees, so simply discard this edge. Only an edge connecting (A, D, C, E, F) to B will be added to the MST.</a:t>
            </a:r>
          </a:p>
          <a:p>
            <a:r>
              <a:rPr lang="en-US" dirty="0"/>
              <a:t>F = {{A, C, D, E, F}, {B}}</a:t>
            </a:r>
          </a:p>
          <a:p>
            <a:r>
              <a:rPr lang="en-US" dirty="0"/>
              <a:t>MST = {(A, D), (C, E), (E, F), (E, D)}</a:t>
            </a:r>
          </a:p>
          <a:p>
            <a:r>
              <a:rPr lang="en-US" dirty="0"/>
              <a:t>Q = {(A, B), (B, C)}</a:t>
            </a:r>
          </a:p>
        </p:txBody>
      </p:sp>
    </p:spTree>
    <p:extLst>
      <p:ext uri="{BB962C8B-B14F-4D97-AF65-F5344CB8AC3E}">
        <p14:creationId xmlns:p14="http://schemas.microsoft.com/office/powerpoint/2010/main" val="3768052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sz="4000" b="1"/>
              <a:t>Adjacency Matrix Representation</a:t>
            </a:r>
          </a:p>
        </p:txBody>
      </p:sp>
      <p:sp>
        <p:nvSpPr>
          <p:cNvPr id="221187" name="Rectangle 3"/>
          <p:cNvSpPr>
            <a:spLocks noGrp="1" noChangeArrowheads="1"/>
          </p:cNvSpPr>
          <p:nvPr>
            <p:ph type="body" idx="1"/>
          </p:nvPr>
        </p:nvSpPr>
        <p:spPr/>
        <p:txBody>
          <a:bodyPr>
            <a:normAutofit/>
          </a:bodyPr>
          <a:lstStyle/>
          <a:p>
            <a:r>
              <a:rPr lang="en-US" altLang="en-US" dirty="0"/>
              <a:t>In this representation, each graph of n nodes is represented by an n x n matrix, that is, a two-dimensional array.</a:t>
            </a:r>
          </a:p>
          <a:p>
            <a:r>
              <a:rPr lang="en-US" altLang="en-US" dirty="0"/>
              <a:t>The nodes are (re)-labeled 1,2,…,n</a:t>
            </a:r>
          </a:p>
          <a:p>
            <a:r>
              <a:rPr lang="en-US" altLang="en-US" dirty="0"/>
              <a:t>A[</a:t>
            </a:r>
            <a:r>
              <a:rPr lang="en-US" altLang="en-US" dirty="0" err="1"/>
              <a:t>i</a:t>
            </a:r>
            <a:r>
              <a:rPr lang="en-US" altLang="en-US" dirty="0"/>
              <a:t>][j] = 1 if (</a:t>
            </a:r>
            <a:r>
              <a:rPr lang="en-US" altLang="en-US" dirty="0" err="1"/>
              <a:t>i,j</a:t>
            </a:r>
            <a:r>
              <a:rPr lang="en-US" altLang="en-US" dirty="0"/>
              <a:t>) is an edge</a:t>
            </a:r>
          </a:p>
          <a:p>
            <a:r>
              <a:rPr lang="en-US" altLang="en-US" dirty="0"/>
              <a:t>A[</a:t>
            </a:r>
            <a:r>
              <a:rPr lang="en-US" altLang="en-US" dirty="0" err="1"/>
              <a:t>i</a:t>
            </a:r>
            <a:r>
              <a:rPr lang="en-US" altLang="en-US" dirty="0"/>
              <a:t>][j] = 0 if (</a:t>
            </a:r>
            <a:r>
              <a:rPr lang="en-US" altLang="en-US" dirty="0" err="1"/>
              <a:t>i,j</a:t>
            </a:r>
            <a:r>
              <a:rPr lang="en-US" altLang="en-US" dirty="0"/>
              <a:t>) is not an edge</a:t>
            </a:r>
          </a:p>
          <a:p>
            <a:pPr algn="just"/>
            <a:r>
              <a:rPr lang="en-US" altLang="en-US" sz="2800" b="1" dirty="0"/>
              <a:t>Such a matrix A, which contains entries of only 0 and 1, is called a bit matrix or a Boolean matrix.</a:t>
            </a:r>
          </a:p>
        </p:txBody>
      </p:sp>
    </p:spTree>
    <p:extLst>
      <p:ext uri="{BB962C8B-B14F-4D97-AF65-F5344CB8AC3E}">
        <p14:creationId xmlns:p14="http://schemas.microsoft.com/office/powerpoint/2010/main" val="27691781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 y="1371600"/>
            <a:ext cx="5943600" cy="2031325"/>
          </a:xfrm>
          <a:prstGeom prst="rect">
            <a:avLst/>
          </a:prstGeom>
        </p:spPr>
        <p:txBody>
          <a:bodyPr wrap="square">
            <a:spAutoFit/>
          </a:bodyPr>
          <a:lstStyle/>
          <a:p>
            <a:r>
              <a:rPr lang="en-US" i="1" dirty="0"/>
              <a:t>Step 7: </a:t>
            </a:r>
            <a:r>
              <a:rPr lang="en-US" dirty="0"/>
              <a:t>Remove the edge (A, C) from Q. Note that this edge does not connect different trees, so simply discard this edge. Only an edge connecting (A, D, C, E, F) to B will be added to the MST.</a:t>
            </a:r>
          </a:p>
          <a:p>
            <a:r>
              <a:rPr lang="en-US" dirty="0"/>
              <a:t>F = {{A, C, D, E, F}, {B}}</a:t>
            </a:r>
          </a:p>
          <a:p>
            <a:r>
              <a:rPr lang="en-US" dirty="0"/>
              <a:t>MST = {(A, D), (C, E), (E, F), (E, D)}</a:t>
            </a:r>
          </a:p>
          <a:p>
            <a:r>
              <a:rPr lang="en-US" dirty="0"/>
              <a:t>Q = {(A, B), (B, C)}</a:t>
            </a:r>
          </a:p>
        </p:txBody>
      </p:sp>
      <p:sp>
        <p:nvSpPr>
          <p:cNvPr id="5" name="Rectangle 4"/>
          <p:cNvSpPr/>
          <p:nvPr/>
        </p:nvSpPr>
        <p:spPr>
          <a:xfrm>
            <a:off x="381000" y="3752166"/>
            <a:ext cx="4572000" cy="2031325"/>
          </a:xfrm>
          <a:prstGeom prst="rect">
            <a:avLst/>
          </a:prstGeom>
        </p:spPr>
        <p:txBody>
          <a:bodyPr>
            <a:spAutoFit/>
          </a:bodyPr>
          <a:lstStyle/>
          <a:p>
            <a:r>
              <a:rPr lang="en-US" i="1" dirty="0"/>
              <a:t>Step 8: </a:t>
            </a:r>
            <a:r>
              <a:rPr lang="en-US" dirty="0"/>
              <a:t>Remove the edge (A, B) from Q and make the following changes:</a:t>
            </a:r>
          </a:p>
          <a:p>
            <a:endParaRPr lang="en-US" dirty="0"/>
          </a:p>
          <a:p>
            <a:r>
              <a:rPr lang="en-US" dirty="0"/>
              <a:t>F = {A, B, C, D, E, F}</a:t>
            </a:r>
          </a:p>
          <a:p>
            <a:r>
              <a:rPr lang="en-US" dirty="0"/>
              <a:t>MST = {(A, D), (C, E), (E, F), (E, D), (A, B)}</a:t>
            </a:r>
          </a:p>
          <a:p>
            <a:r>
              <a:rPr lang="en-US" dirty="0"/>
              <a:t>Q = {(B, C)}</a:t>
            </a:r>
          </a:p>
          <a:p>
            <a:endParaRPr lang="en-US" dirty="0"/>
          </a:p>
        </p:txBody>
      </p:sp>
    </p:spTree>
    <p:extLst>
      <p:ext uri="{BB962C8B-B14F-4D97-AF65-F5344CB8AC3E}">
        <p14:creationId xmlns:p14="http://schemas.microsoft.com/office/powerpoint/2010/main" val="10312973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Applying </a:t>
            </a:r>
            <a:r>
              <a:rPr lang="en-US" dirty="0" err="1"/>
              <a:t>Kruskal’s</a:t>
            </a:r>
            <a:r>
              <a:rPr lang="en-US" dirty="0"/>
              <a:t> algorithm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81000" y="990600"/>
            <a:ext cx="4572000" cy="2031325"/>
          </a:xfrm>
          <a:prstGeom prst="rect">
            <a:avLst/>
          </a:prstGeom>
        </p:spPr>
        <p:txBody>
          <a:bodyPr>
            <a:spAutoFit/>
          </a:bodyPr>
          <a:lstStyle/>
          <a:p>
            <a:r>
              <a:rPr lang="en-US" i="1" dirty="0"/>
              <a:t>Step 8: </a:t>
            </a:r>
            <a:r>
              <a:rPr lang="en-US" dirty="0"/>
              <a:t>Remove the edge (A, B) from Q and make the following changes:</a:t>
            </a:r>
          </a:p>
          <a:p>
            <a:endParaRPr lang="en-US" dirty="0"/>
          </a:p>
          <a:p>
            <a:r>
              <a:rPr lang="en-US" dirty="0"/>
              <a:t>F = {A, B, C, D, E, F}</a:t>
            </a:r>
          </a:p>
          <a:p>
            <a:r>
              <a:rPr lang="en-US" dirty="0"/>
              <a:t>MST = {(A, D), (C, E), (E, F), (E, D), (A, B)}</a:t>
            </a:r>
          </a:p>
          <a:p>
            <a:r>
              <a:rPr lang="en-US" dirty="0"/>
              <a:t>Q = {(B, C)}</a:t>
            </a:r>
          </a:p>
          <a:p>
            <a:endParaRPr lang="en-US" dirty="0"/>
          </a:p>
        </p:txBody>
      </p:sp>
      <p:sp>
        <p:nvSpPr>
          <p:cNvPr id="3" name="Rectangle 2"/>
          <p:cNvSpPr/>
          <p:nvPr/>
        </p:nvSpPr>
        <p:spPr>
          <a:xfrm>
            <a:off x="381000" y="3581400"/>
            <a:ext cx="4572000" cy="1200329"/>
          </a:xfrm>
          <a:prstGeom prst="rect">
            <a:avLst/>
          </a:prstGeom>
        </p:spPr>
        <p:txBody>
          <a:bodyPr>
            <a:spAutoFit/>
          </a:bodyPr>
          <a:lstStyle/>
          <a:p>
            <a:r>
              <a:rPr lang="en-US" i="1" dirty="0"/>
              <a:t>Step 9: </a:t>
            </a:r>
            <a:r>
              <a:rPr lang="en-US" dirty="0"/>
              <a:t>The algorithm continues until Q is empty. Since the entire forest has become one tree, all the remaining edges will simply be discarded.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605134"/>
            <a:ext cx="2667000" cy="218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10980" y="4867870"/>
            <a:ext cx="4572000" cy="923330"/>
          </a:xfrm>
          <a:prstGeom prst="rect">
            <a:avLst/>
          </a:prstGeom>
        </p:spPr>
        <p:txBody>
          <a:bodyPr>
            <a:spAutoFit/>
          </a:bodyPr>
          <a:lstStyle/>
          <a:p>
            <a:r>
              <a:rPr lang="en-US" dirty="0"/>
              <a:t>F = {A, B, C, D, E, F}</a:t>
            </a:r>
          </a:p>
          <a:p>
            <a:r>
              <a:rPr lang="en-US" dirty="0"/>
              <a:t>MST = {(A, D), (C, E), (E, F), (E, D), (A, B)}</a:t>
            </a:r>
          </a:p>
          <a:p>
            <a:r>
              <a:rPr lang="en-US" dirty="0"/>
              <a:t>Q = {}</a:t>
            </a:r>
          </a:p>
        </p:txBody>
      </p:sp>
    </p:spTree>
    <p:extLst>
      <p:ext uri="{BB962C8B-B14F-4D97-AF65-F5344CB8AC3E}">
        <p14:creationId xmlns:p14="http://schemas.microsoft.com/office/powerpoint/2010/main" val="75240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4213" y="765175"/>
            <a:ext cx="7772400" cy="1143000"/>
          </a:xfrm>
        </p:spPr>
        <p:txBody>
          <a:bodyPr/>
          <a:lstStyle/>
          <a:p>
            <a:pPr algn="l" eaLnBrk="1" hangingPunct="1"/>
            <a:r>
              <a:rPr lang="en-GB" altLang="en-US" sz="2000"/>
              <a:t>A cable company want to connect five villages to their network     which currently extends to the market town of Avonford. What is the minimum length of cable needed?</a:t>
            </a:r>
            <a:endParaRPr lang="en-US" altLang="en-US" sz="2000"/>
          </a:p>
        </p:txBody>
      </p:sp>
      <p:sp>
        <p:nvSpPr>
          <p:cNvPr id="16387" name="Rectangle 3"/>
          <p:cNvSpPr>
            <a:spLocks noGrp="1" noChangeArrowheads="1"/>
          </p:cNvSpPr>
          <p:nvPr>
            <p:ph type="body" idx="1"/>
          </p:nvPr>
        </p:nvSpPr>
        <p:spPr/>
        <p:txBody>
          <a:bodyPr/>
          <a:lstStyle/>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US" altLang="en-US"/>
          </a:p>
        </p:txBody>
      </p:sp>
      <p:grpSp>
        <p:nvGrpSpPr>
          <p:cNvPr id="2" name="Group 32"/>
          <p:cNvGrpSpPr>
            <a:grpSpLocks/>
          </p:cNvGrpSpPr>
          <p:nvPr/>
        </p:nvGrpSpPr>
        <p:grpSpPr bwMode="auto">
          <a:xfrm>
            <a:off x="684213" y="1989138"/>
            <a:ext cx="6923087" cy="4587875"/>
            <a:chOff x="431" y="1253"/>
            <a:chExt cx="4361" cy="2890"/>
          </a:xfrm>
        </p:grpSpPr>
        <p:sp>
          <p:nvSpPr>
            <p:cNvPr id="16390" name="Line 5"/>
            <p:cNvSpPr>
              <a:spLocks noChangeShapeType="1"/>
            </p:cNvSpPr>
            <p:nvPr/>
          </p:nvSpPr>
          <p:spPr bwMode="auto">
            <a:xfrm flipV="1">
              <a:off x="1081" y="1541"/>
              <a:ext cx="816" cy="1104"/>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391" name="Line 6"/>
            <p:cNvSpPr>
              <a:spLocks noChangeShapeType="1"/>
            </p:cNvSpPr>
            <p:nvPr/>
          </p:nvSpPr>
          <p:spPr bwMode="auto">
            <a:xfrm>
              <a:off x="1897" y="1541"/>
              <a:ext cx="1344" cy="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392" name="Line 7"/>
            <p:cNvSpPr>
              <a:spLocks noChangeShapeType="1"/>
            </p:cNvSpPr>
            <p:nvPr/>
          </p:nvSpPr>
          <p:spPr bwMode="auto">
            <a:xfrm>
              <a:off x="3241"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393" name="Line 8"/>
            <p:cNvSpPr>
              <a:spLocks noChangeShapeType="1"/>
            </p:cNvSpPr>
            <p:nvPr/>
          </p:nvSpPr>
          <p:spPr bwMode="auto">
            <a:xfrm>
              <a:off x="1081" y="2645"/>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9"/>
            <p:cNvSpPr>
              <a:spLocks noChangeShapeType="1"/>
            </p:cNvSpPr>
            <p:nvPr/>
          </p:nvSpPr>
          <p:spPr bwMode="auto">
            <a:xfrm>
              <a:off x="2617" y="2645"/>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5" name="Line 10"/>
            <p:cNvSpPr>
              <a:spLocks noChangeShapeType="1"/>
            </p:cNvSpPr>
            <p:nvPr/>
          </p:nvSpPr>
          <p:spPr bwMode="auto">
            <a:xfrm>
              <a:off x="1897"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396" name="Line 11"/>
            <p:cNvSpPr>
              <a:spLocks noChangeShapeType="1"/>
            </p:cNvSpPr>
            <p:nvPr/>
          </p:nvSpPr>
          <p:spPr bwMode="auto">
            <a:xfrm flipV="1">
              <a:off x="2617" y="1541"/>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12"/>
            <p:cNvSpPr>
              <a:spLocks noChangeShapeType="1"/>
            </p:cNvSpPr>
            <p:nvPr/>
          </p:nvSpPr>
          <p:spPr bwMode="auto">
            <a:xfrm>
              <a:off x="1081" y="2645"/>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Line 13"/>
            <p:cNvSpPr>
              <a:spLocks noChangeShapeType="1"/>
            </p:cNvSpPr>
            <p:nvPr/>
          </p:nvSpPr>
          <p:spPr bwMode="auto">
            <a:xfrm flipV="1">
              <a:off x="2425" y="2645"/>
              <a:ext cx="192" cy="1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399" name="Line 14"/>
            <p:cNvSpPr>
              <a:spLocks noChangeShapeType="1"/>
            </p:cNvSpPr>
            <p:nvPr/>
          </p:nvSpPr>
          <p:spPr bwMode="auto">
            <a:xfrm flipV="1">
              <a:off x="2425" y="2645"/>
              <a:ext cx="1536" cy="1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400" name="Text Box 15"/>
            <p:cNvSpPr txBox="1">
              <a:spLocks noChangeArrowheads="1"/>
            </p:cNvSpPr>
            <p:nvPr/>
          </p:nvSpPr>
          <p:spPr bwMode="auto">
            <a:xfrm>
              <a:off x="431" y="2568"/>
              <a:ext cx="7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Avonford</a:t>
              </a:r>
            </a:p>
          </p:txBody>
        </p:sp>
        <p:sp>
          <p:nvSpPr>
            <p:cNvPr id="16401" name="Text Box 16"/>
            <p:cNvSpPr txBox="1">
              <a:spLocks noChangeArrowheads="1"/>
            </p:cNvSpPr>
            <p:nvPr/>
          </p:nvSpPr>
          <p:spPr bwMode="auto">
            <a:xfrm>
              <a:off x="2562" y="2614"/>
              <a:ext cx="6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Fingley</a:t>
              </a:r>
            </a:p>
          </p:txBody>
        </p:sp>
        <p:sp>
          <p:nvSpPr>
            <p:cNvPr id="16402" name="Text Box 17"/>
            <p:cNvSpPr txBox="1">
              <a:spLocks noChangeArrowheads="1"/>
            </p:cNvSpPr>
            <p:nvPr/>
          </p:nvSpPr>
          <p:spPr bwMode="auto">
            <a:xfrm>
              <a:off x="1202" y="1298"/>
              <a:ext cx="7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Brinleigh</a:t>
              </a:r>
            </a:p>
          </p:txBody>
        </p:sp>
        <p:sp>
          <p:nvSpPr>
            <p:cNvPr id="16403" name="Text Box 18"/>
            <p:cNvSpPr txBox="1">
              <a:spLocks noChangeArrowheads="1"/>
            </p:cNvSpPr>
            <p:nvPr/>
          </p:nvSpPr>
          <p:spPr bwMode="auto">
            <a:xfrm>
              <a:off x="3198" y="1344"/>
              <a:ext cx="8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Cornwell</a:t>
              </a:r>
            </a:p>
          </p:txBody>
        </p:sp>
        <p:sp>
          <p:nvSpPr>
            <p:cNvPr id="16404" name="Text Box 19"/>
            <p:cNvSpPr txBox="1">
              <a:spLocks noChangeArrowheads="1"/>
            </p:cNvSpPr>
            <p:nvPr/>
          </p:nvSpPr>
          <p:spPr bwMode="auto">
            <a:xfrm>
              <a:off x="3923" y="2568"/>
              <a:ext cx="8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Donster</a:t>
              </a:r>
            </a:p>
          </p:txBody>
        </p:sp>
        <p:sp>
          <p:nvSpPr>
            <p:cNvPr id="16405" name="Text Box 20"/>
            <p:cNvSpPr txBox="1">
              <a:spLocks noChangeArrowheads="1"/>
            </p:cNvSpPr>
            <p:nvPr/>
          </p:nvSpPr>
          <p:spPr bwMode="auto">
            <a:xfrm>
              <a:off x="2281" y="389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Edan</a:t>
              </a:r>
            </a:p>
          </p:txBody>
        </p:sp>
        <p:sp>
          <p:nvSpPr>
            <p:cNvPr id="16406" name="Text Box 21"/>
            <p:cNvSpPr txBox="1">
              <a:spLocks noChangeArrowheads="1"/>
            </p:cNvSpPr>
            <p:nvPr/>
          </p:nvSpPr>
          <p:spPr bwMode="auto">
            <a:xfrm>
              <a:off x="3097" y="331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16407" name="Text Box 22"/>
            <p:cNvSpPr txBox="1">
              <a:spLocks noChangeArrowheads="1"/>
            </p:cNvSpPr>
            <p:nvPr/>
          </p:nvSpPr>
          <p:spPr bwMode="auto">
            <a:xfrm>
              <a:off x="1705" y="269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16408" name="Text Box 23"/>
            <p:cNvSpPr txBox="1">
              <a:spLocks noChangeArrowheads="1"/>
            </p:cNvSpPr>
            <p:nvPr/>
          </p:nvSpPr>
          <p:spPr bwMode="auto">
            <a:xfrm>
              <a:off x="1465" y="322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6409" name="Text Box 24"/>
            <p:cNvSpPr txBox="1">
              <a:spLocks noChangeArrowheads="1"/>
            </p:cNvSpPr>
            <p:nvPr/>
          </p:nvSpPr>
          <p:spPr bwMode="auto">
            <a:xfrm>
              <a:off x="2521" y="302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6410" name="Text Box 25"/>
            <p:cNvSpPr txBox="1">
              <a:spLocks noChangeArrowheads="1"/>
            </p:cNvSpPr>
            <p:nvPr/>
          </p:nvSpPr>
          <p:spPr bwMode="auto">
            <a:xfrm>
              <a:off x="1993" y="202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16411" name="Text Box 26"/>
            <p:cNvSpPr txBox="1">
              <a:spLocks noChangeArrowheads="1"/>
            </p:cNvSpPr>
            <p:nvPr/>
          </p:nvSpPr>
          <p:spPr bwMode="auto">
            <a:xfrm>
              <a:off x="2953" y="197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16412" name="Text Box 27"/>
            <p:cNvSpPr txBox="1">
              <a:spLocks noChangeArrowheads="1"/>
            </p:cNvSpPr>
            <p:nvPr/>
          </p:nvSpPr>
          <p:spPr bwMode="auto">
            <a:xfrm>
              <a:off x="3577" y="187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6413" name="Text Box 28"/>
            <p:cNvSpPr txBox="1">
              <a:spLocks noChangeArrowheads="1"/>
            </p:cNvSpPr>
            <p:nvPr/>
          </p:nvSpPr>
          <p:spPr bwMode="auto">
            <a:xfrm>
              <a:off x="2425" y="125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6414" name="Text Box 29"/>
            <p:cNvSpPr txBox="1">
              <a:spLocks noChangeArrowheads="1"/>
            </p:cNvSpPr>
            <p:nvPr/>
          </p:nvSpPr>
          <p:spPr bwMode="auto">
            <a:xfrm>
              <a:off x="1321" y="173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16415" name="Text Box 30"/>
            <p:cNvSpPr txBox="1">
              <a:spLocks noChangeArrowheads="1"/>
            </p:cNvSpPr>
            <p:nvPr/>
          </p:nvSpPr>
          <p:spPr bwMode="auto">
            <a:xfrm>
              <a:off x="3049" y="235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16389" name="Rectangle 31"/>
          <p:cNvSpPr>
            <a:spLocks noChangeArrowheads="1"/>
          </p:cNvSpPr>
          <p:nvPr/>
        </p:nvSpPr>
        <p:spPr bwMode="auto">
          <a:xfrm>
            <a:off x="395288" y="331788"/>
            <a:ext cx="143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GB" altLang="en-US" b="1">
                <a:solidFill>
                  <a:schemeClr val="tx2"/>
                </a:solidFill>
                <a:latin typeface="Arial" charset="0"/>
              </a:rPr>
              <a:t>Example</a:t>
            </a:r>
            <a:endParaRPr lang="en-US" altLang="en-US" b="1">
              <a:solidFill>
                <a:schemeClr val="tx2"/>
              </a:solidFill>
              <a:latin typeface="Arial" charset="0"/>
            </a:endParaRPr>
          </a:p>
        </p:txBody>
      </p:sp>
    </p:spTree>
    <p:extLst>
      <p:ext uri="{BB962C8B-B14F-4D97-AF65-F5344CB8AC3E}">
        <p14:creationId xmlns:p14="http://schemas.microsoft.com/office/powerpoint/2010/main" val="712226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2000"/>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3" name="Text Box 29"/>
          <p:cNvSpPr txBox="1">
            <a:spLocks noChangeArrowheads="1"/>
          </p:cNvSpPr>
          <p:nvPr/>
        </p:nvSpPr>
        <p:spPr bwMode="auto">
          <a:xfrm>
            <a:off x="827088" y="765175"/>
            <a:ext cx="7272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Verdana" charset="0"/>
              </a:rPr>
              <a:t>We model the situation as a network, then the problem is to find the minimum connector for the network</a:t>
            </a:r>
          </a:p>
        </p:txBody>
      </p:sp>
      <p:grpSp>
        <p:nvGrpSpPr>
          <p:cNvPr id="2" name="Group 59"/>
          <p:cNvGrpSpPr>
            <a:grpSpLocks/>
          </p:cNvGrpSpPr>
          <p:nvPr/>
        </p:nvGrpSpPr>
        <p:grpSpPr bwMode="auto">
          <a:xfrm>
            <a:off x="1408113" y="1989138"/>
            <a:ext cx="5132387" cy="4587875"/>
            <a:chOff x="887" y="1253"/>
            <a:chExt cx="3233" cy="2890"/>
          </a:xfrm>
        </p:grpSpPr>
        <p:sp>
          <p:nvSpPr>
            <p:cNvPr id="17412" name="Line 33"/>
            <p:cNvSpPr>
              <a:spLocks noChangeShapeType="1"/>
            </p:cNvSpPr>
            <p:nvPr/>
          </p:nvSpPr>
          <p:spPr bwMode="auto">
            <a:xfrm flipV="1">
              <a:off x="1081" y="1541"/>
              <a:ext cx="816" cy="1104"/>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13" name="Line 34"/>
            <p:cNvSpPr>
              <a:spLocks noChangeShapeType="1"/>
            </p:cNvSpPr>
            <p:nvPr/>
          </p:nvSpPr>
          <p:spPr bwMode="auto">
            <a:xfrm>
              <a:off x="1897" y="1541"/>
              <a:ext cx="1344" cy="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14" name="Line 35"/>
            <p:cNvSpPr>
              <a:spLocks noChangeShapeType="1"/>
            </p:cNvSpPr>
            <p:nvPr/>
          </p:nvSpPr>
          <p:spPr bwMode="auto">
            <a:xfrm>
              <a:off x="3241"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15" name="Line 36"/>
            <p:cNvSpPr>
              <a:spLocks noChangeShapeType="1"/>
            </p:cNvSpPr>
            <p:nvPr/>
          </p:nvSpPr>
          <p:spPr bwMode="auto">
            <a:xfrm>
              <a:off x="1081" y="2645"/>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6" name="Line 37"/>
            <p:cNvSpPr>
              <a:spLocks noChangeShapeType="1"/>
            </p:cNvSpPr>
            <p:nvPr/>
          </p:nvSpPr>
          <p:spPr bwMode="auto">
            <a:xfrm>
              <a:off x="2617" y="2645"/>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7" name="Line 38"/>
            <p:cNvSpPr>
              <a:spLocks noChangeShapeType="1"/>
            </p:cNvSpPr>
            <p:nvPr/>
          </p:nvSpPr>
          <p:spPr bwMode="auto">
            <a:xfrm>
              <a:off x="1897"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18" name="Line 39"/>
            <p:cNvSpPr>
              <a:spLocks noChangeShapeType="1"/>
            </p:cNvSpPr>
            <p:nvPr/>
          </p:nvSpPr>
          <p:spPr bwMode="auto">
            <a:xfrm flipV="1">
              <a:off x="2617" y="1541"/>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9" name="Line 40"/>
            <p:cNvSpPr>
              <a:spLocks noChangeShapeType="1"/>
            </p:cNvSpPr>
            <p:nvPr/>
          </p:nvSpPr>
          <p:spPr bwMode="auto">
            <a:xfrm>
              <a:off x="1081" y="2645"/>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0" name="Line 41"/>
            <p:cNvSpPr>
              <a:spLocks noChangeShapeType="1"/>
            </p:cNvSpPr>
            <p:nvPr/>
          </p:nvSpPr>
          <p:spPr bwMode="auto">
            <a:xfrm flipV="1">
              <a:off x="2425" y="2645"/>
              <a:ext cx="192" cy="1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21" name="Line 42"/>
            <p:cNvSpPr>
              <a:spLocks noChangeShapeType="1"/>
            </p:cNvSpPr>
            <p:nvPr/>
          </p:nvSpPr>
          <p:spPr bwMode="auto">
            <a:xfrm flipV="1">
              <a:off x="2425" y="2645"/>
              <a:ext cx="1536" cy="1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22" name="Text Box 43"/>
            <p:cNvSpPr txBox="1">
              <a:spLocks noChangeArrowheads="1"/>
            </p:cNvSpPr>
            <p:nvPr/>
          </p:nvSpPr>
          <p:spPr bwMode="auto">
            <a:xfrm>
              <a:off x="887" y="2568"/>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A</a:t>
              </a:r>
            </a:p>
          </p:txBody>
        </p:sp>
        <p:sp>
          <p:nvSpPr>
            <p:cNvPr id="17423" name="Text Box 44"/>
            <p:cNvSpPr txBox="1">
              <a:spLocks noChangeArrowheads="1"/>
            </p:cNvSpPr>
            <p:nvPr/>
          </p:nvSpPr>
          <p:spPr bwMode="auto">
            <a:xfrm>
              <a:off x="2562" y="2614"/>
              <a:ext cx="2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F</a:t>
              </a:r>
            </a:p>
          </p:txBody>
        </p:sp>
        <p:sp>
          <p:nvSpPr>
            <p:cNvPr id="17424" name="Text Box 45"/>
            <p:cNvSpPr txBox="1">
              <a:spLocks noChangeArrowheads="1"/>
            </p:cNvSpPr>
            <p:nvPr/>
          </p:nvSpPr>
          <p:spPr bwMode="auto">
            <a:xfrm>
              <a:off x="1714" y="1298"/>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B</a:t>
              </a:r>
            </a:p>
          </p:txBody>
        </p:sp>
        <p:sp>
          <p:nvSpPr>
            <p:cNvPr id="17425" name="Text Box 46"/>
            <p:cNvSpPr txBox="1">
              <a:spLocks noChangeArrowheads="1"/>
            </p:cNvSpPr>
            <p:nvPr/>
          </p:nvSpPr>
          <p:spPr bwMode="auto">
            <a:xfrm>
              <a:off x="3198" y="1344"/>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C</a:t>
              </a:r>
            </a:p>
          </p:txBody>
        </p:sp>
        <p:sp>
          <p:nvSpPr>
            <p:cNvPr id="17426" name="Text Box 47"/>
            <p:cNvSpPr txBox="1">
              <a:spLocks noChangeArrowheads="1"/>
            </p:cNvSpPr>
            <p:nvPr/>
          </p:nvSpPr>
          <p:spPr bwMode="auto">
            <a:xfrm>
              <a:off x="3923" y="2568"/>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D</a:t>
              </a:r>
            </a:p>
          </p:txBody>
        </p:sp>
        <p:sp>
          <p:nvSpPr>
            <p:cNvPr id="17427" name="Text Box 48"/>
            <p:cNvSpPr txBox="1">
              <a:spLocks noChangeArrowheads="1"/>
            </p:cNvSpPr>
            <p:nvPr/>
          </p:nvSpPr>
          <p:spPr bwMode="auto">
            <a:xfrm>
              <a:off x="2281" y="3893"/>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sz="2000">
                  <a:latin typeface="Arial" charset="0"/>
                </a:rPr>
                <a:t>E</a:t>
              </a:r>
            </a:p>
          </p:txBody>
        </p:sp>
        <p:sp>
          <p:nvSpPr>
            <p:cNvPr id="17428" name="Text Box 49"/>
            <p:cNvSpPr txBox="1">
              <a:spLocks noChangeArrowheads="1"/>
            </p:cNvSpPr>
            <p:nvPr/>
          </p:nvSpPr>
          <p:spPr bwMode="auto">
            <a:xfrm>
              <a:off x="3097" y="331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17429" name="Text Box 50"/>
            <p:cNvSpPr txBox="1">
              <a:spLocks noChangeArrowheads="1"/>
            </p:cNvSpPr>
            <p:nvPr/>
          </p:nvSpPr>
          <p:spPr bwMode="auto">
            <a:xfrm>
              <a:off x="1705" y="269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17430" name="Text Box 51"/>
            <p:cNvSpPr txBox="1">
              <a:spLocks noChangeArrowheads="1"/>
            </p:cNvSpPr>
            <p:nvPr/>
          </p:nvSpPr>
          <p:spPr bwMode="auto">
            <a:xfrm>
              <a:off x="1465" y="322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7431" name="Text Box 52"/>
            <p:cNvSpPr txBox="1">
              <a:spLocks noChangeArrowheads="1"/>
            </p:cNvSpPr>
            <p:nvPr/>
          </p:nvSpPr>
          <p:spPr bwMode="auto">
            <a:xfrm>
              <a:off x="2521" y="302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7432" name="Text Box 53"/>
            <p:cNvSpPr txBox="1">
              <a:spLocks noChangeArrowheads="1"/>
            </p:cNvSpPr>
            <p:nvPr/>
          </p:nvSpPr>
          <p:spPr bwMode="auto">
            <a:xfrm>
              <a:off x="1993" y="202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17433" name="Text Box 54"/>
            <p:cNvSpPr txBox="1">
              <a:spLocks noChangeArrowheads="1"/>
            </p:cNvSpPr>
            <p:nvPr/>
          </p:nvSpPr>
          <p:spPr bwMode="auto">
            <a:xfrm>
              <a:off x="2953" y="197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17434" name="Text Box 55"/>
            <p:cNvSpPr txBox="1">
              <a:spLocks noChangeArrowheads="1"/>
            </p:cNvSpPr>
            <p:nvPr/>
          </p:nvSpPr>
          <p:spPr bwMode="auto">
            <a:xfrm>
              <a:off x="3577" y="187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7435" name="Text Box 56"/>
            <p:cNvSpPr txBox="1">
              <a:spLocks noChangeArrowheads="1"/>
            </p:cNvSpPr>
            <p:nvPr/>
          </p:nvSpPr>
          <p:spPr bwMode="auto">
            <a:xfrm>
              <a:off x="2425" y="125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7436" name="Text Box 57"/>
            <p:cNvSpPr txBox="1">
              <a:spLocks noChangeArrowheads="1"/>
            </p:cNvSpPr>
            <p:nvPr/>
          </p:nvSpPr>
          <p:spPr bwMode="auto">
            <a:xfrm>
              <a:off x="1321" y="173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17437" name="Text Box 58"/>
            <p:cNvSpPr txBox="1">
              <a:spLocks noChangeArrowheads="1"/>
            </p:cNvSpPr>
            <p:nvPr/>
          </p:nvSpPr>
          <p:spPr bwMode="auto">
            <a:xfrm>
              <a:off x="3049" y="235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Tree>
    <p:extLst>
      <p:ext uri="{BB962C8B-B14F-4D97-AF65-F5344CB8AC3E}">
        <p14:creationId xmlns:p14="http://schemas.microsoft.com/office/powerpoint/2010/main" val="2506061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53"/>
                                        </p:tgtEl>
                                        <p:attrNameLst>
                                          <p:attrName>style.visibility</p:attrName>
                                        </p:attrNameLst>
                                      </p:cBhvr>
                                      <p:to>
                                        <p:strVal val="visible"/>
                                      </p:to>
                                    </p:set>
                                    <p:animEffect transition="in" filter="fade">
                                      <p:cBhvr>
                                        <p:cTn id="7" dur="1000"/>
                                        <p:tgtEl>
                                          <p:spTgt spid="26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68313" y="1700213"/>
            <a:ext cx="5486400" cy="4648200"/>
            <a:chOff x="864" y="576"/>
            <a:chExt cx="3456" cy="2928"/>
          </a:xfrm>
        </p:grpSpPr>
        <p:sp>
          <p:nvSpPr>
            <p:cNvPr id="18437" name="Line 2"/>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8" name="Line 3"/>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9" name="Line 4"/>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0" name="Line 5"/>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1" name="Line 6"/>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2" name="Line 7"/>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3" name="Line 8"/>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4" name="Line 9"/>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5" name="Line 10"/>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6" name="Line 11"/>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7" name="Text Box 12"/>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18448" name="Text Box 13"/>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18449" name="Text Box 14"/>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18450" name="Text Box 15"/>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18451" name="Text Box 16"/>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18452" name="Text Box 17"/>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18453" name="Text Box 18"/>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18454" name="Text Box 20"/>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18455" name="Text Box 21"/>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8456" name="Text Box 22"/>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8457" name="Text Box 23"/>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18458" name="Text Box 24"/>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18459" name="Text Box 25"/>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8460" name="Text Box 26"/>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8461" name="Text Box 27"/>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18462" name="Text Box 28"/>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4127" name="Text Box 31"/>
          <p:cNvSpPr txBox="1">
            <a:spLocks noChangeArrowheads="1"/>
          </p:cNvSpPr>
          <p:nvPr/>
        </p:nvSpPr>
        <p:spPr bwMode="auto">
          <a:xfrm>
            <a:off x="6011863" y="1125538"/>
            <a:ext cx="26654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GB" altLang="en-US" sz="2000">
                <a:latin typeface="Arial" charset="0"/>
              </a:rPr>
              <a:t>List the edges in order of size:</a:t>
            </a:r>
          </a:p>
          <a:p>
            <a:pPr eaLnBrk="1" hangingPunct="1"/>
            <a:endParaRPr lang="en-GB" altLang="en-US" sz="2000">
              <a:latin typeface="Arial" charset="0"/>
            </a:endParaRPr>
          </a:p>
          <a:p>
            <a:pPr eaLnBrk="1" hangingPunct="1"/>
            <a:r>
              <a:rPr lang="en-GB" altLang="en-US" sz="2000">
                <a:latin typeface="Arial" charset="0"/>
              </a:rPr>
              <a:t>ED  2</a:t>
            </a:r>
          </a:p>
          <a:p>
            <a:pPr eaLnBrk="1" hangingPunct="1"/>
            <a:r>
              <a:rPr lang="en-GB" altLang="en-US" sz="2000">
                <a:latin typeface="Arial" charset="0"/>
              </a:rPr>
              <a:t>AB  3</a:t>
            </a:r>
          </a:p>
          <a:p>
            <a:pPr eaLnBrk="1" hangingPunct="1"/>
            <a:r>
              <a:rPr lang="en-GB" altLang="en-US" sz="2000">
                <a:latin typeface="Arial" charset="0"/>
              </a:rPr>
              <a:t>AE  4</a:t>
            </a:r>
          </a:p>
          <a:p>
            <a:pPr eaLnBrk="1" hangingPunct="1"/>
            <a:r>
              <a:rPr lang="en-GB" altLang="en-US" sz="2000">
                <a:latin typeface="Arial" charset="0"/>
              </a:rPr>
              <a:t>CD  4</a:t>
            </a:r>
          </a:p>
          <a:p>
            <a:pPr eaLnBrk="1" hangingPunct="1"/>
            <a:r>
              <a:rPr lang="en-GB" altLang="en-US" sz="2000">
                <a:latin typeface="Arial" charset="0"/>
              </a:rPr>
              <a:t>BC  5</a:t>
            </a:r>
          </a:p>
          <a:p>
            <a:pPr eaLnBrk="1" hangingPunct="1"/>
            <a:r>
              <a:rPr lang="en-GB" altLang="en-US" sz="2000">
                <a:latin typeface="Arial" charset="0"/>
              </a:rPr>
              <a:t>EF  5</a:t>
            </a:r>
          </a:p>
          <a:p>
            <a:pPr eaLnBrk="1" hangingPunct="1"/>
            <a:r>
              <a:rPr lang="en-GB" altLang="en-US" sz="2000">
                <a:latin typeface="Arial" charset="0"/>
              </a:rPr>
              <a:t>CF  6</a:t>
            </a:r>
          </a:p>
          <a:p>
            <a:pPr eaLnBrk="1" hangingPunct="1"/>
            <a:r>
              <a:rPr lang="en-GB" altLang="en-US" sz="2000">
                <a:latin typeface="Arial" charset="0"/>
              </a:rPr>
              <a:t>AF  7</a:t>
            </a:r>
          </a:p>
          <a:p>
            <a:pPr eaLnBrk="1" hangingPunct="1"/>
            <a:r>
              <a:rPr lang="en-GB" altLang="en-US" sz="2000">
                <a:latin typeface="Arial" charset="0"/>
              </a:rPr>
              <a:t>BF  8</a:t>
            </a:r>
          </a:p>
          <a:p>
            <a:pPr eaLnBrk="1" hangingPunct="1"/>
            <a:r>
              <a:rPr lang="en-GB" altLang="en-US" sz="2000">
                <a:latin typeface="Arial" charset="0"/>
              </a:rPr>
              <a:t>CF  8</a:t>
            </a:r>
          </a:p>
          <a:p>
            <a:pPr eaLnBrk="1" hangingPunct="1"/>
            <a:endParaRPr lang="en-US" altLang="en-US" sz="2000">
              <a:latin typeface="Arial" charset="0"/>
            </a:endParaRPr>
          </a:p>
        </p:txBody>
      </p:sp>
      <p:sp>
        <p:nvSpPr>
          <p:cNvPr id="4128" name="Text Box 32"/>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spTree>
    <p:extLst>
      <p:ext uri="{BB962C8B-B14F-4D97-AF65-F5344CB8AC3E}">
        <p14:creationId xmlns:p14="http://schemas.microsoft.com/office/powerpoint/2010/main" val="3155052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 grpId="0"/>
      <p:bldP spid="41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6011863" y="1125538"/>
            <a:ext cx="288131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a:latin typeface="Arial" charset="0"/>
              </a:rPr>
              <a:t>Select the shortest</a:t>
            </a:r>
          </a:p>
          <a:p>
            <a:pPr>
              <a:buFont typeface="Verdana" charset="0"/>
              <a:buNone/>
            </a:pPr>
            <a:r>
              <a:rPr lang="en-US" altLang="en-US">
                <a:latin typeface="Arial" charset="0"/>
              </a:rPr>
              <a:t>edge in the network</a:t>
            </a:r>
          </a:p>
          <a:p>
            <a:pPr eaLnBrk="1" hangingPunct="1"/>
            <a:endParaRPr lang="en-GB" altLang="en-US" sz="2000">
              <a:latin typeface="Arial" charset="0"/>
            </a:endParaRPr>
          </a:p>
          <a:p>
            <a:pPr eaLnBrk="1" hangingPunct="1"/>
            <a:r>
              <a:rPr lang="en-GB" altLang="en-US" sz="2000" b="1">
                <a:solidFill>
                  <a:srgbClr val="FF0000"/>
                </a:solidFill>
                <a:latin typeface="Arial" charset="0"/>
              </a:rPr>
              <a:t>ED  2</a:t>
            </a:r>
          </a:p>
          <a:p>
            <a:pPr eaLnBrk="1" hangingPunct="1"/>
            <a:endParaRPr lang="en-GB" altLang="en-US" sz="2000">
              <a:latin typeface="Arial" charset="0"/>
            </a:endParaRPr>
          </a:p>
          <a:p>
            <a:pPr eaLnBrk="1" hangingPunct="1"/>
            <a:endParaRPr lang="en-US" altLang="en-US" sz="2000">
              <a:latin typeface="Arial" charset="0"/>
            </a:endParaRPr>
          </a:p>
        </p:txBody>
      </p:sp>
      <p:sp>
        <p:nvSpPr>
          <p:cNvPr id="19459"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19460" name="Group 5"/>
          <p:cNvGrpSpPr>
            <a:grpSpLocks/>
          </p:cNvGrpSpPr>
          <p:nvPr/>
        </p:nvGrpSpPr>
        <p:grpSpPr bwMode="auto">
          <a:xfrm>
            <a:off x="468313" y="1700213"/>
            <a:ext cx="5486400" cy="4648200"/>
            <a:chOff x="864" y="576"/>
            <a:chExt cx="3456" cy="2928"/>
          </a:xfrm>
        </p:grpSpPr>
        <p:sp>
          <p:nvSpPr>
            <p:cNvPr id="19462" name="Line 6"/>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3"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4" name="Line 8"/>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5"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6"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9"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0"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1" name="Line 15"/>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2" name="Text Box 16"/>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19473" name="Text Box 17"/>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19474" name="Text Box 18"/>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19475" name="Text Box 19"/>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19476" name="Text Box 20"/>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19477" name="Text Box 21"/>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19478" name="Text Box 22"/>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19479" name="Text Box 23"/>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19480" name="Text Box 24"/>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9481" name="Text Box 25"/>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9482" name="Text Box 26"/>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19483" name="Text Box 27"/>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19484" name="Text Box 28"/>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19485" name="Text Box 29"/>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19486" name="Text Box 30"/>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19487" name="Text Box 31"/>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8704" name="Line 32"/>
          <p:cNvSpPr>
            <a:spLocks noChangeShapeType="1"/>
          </p:cNvSpPr>
          <p:nvPr/>
        </p:nvSpPr>
        <p:spPr bwMode="auto">
          <a:xfrm flipV="1">
            <a:off x="3059113" y="3933825"/>
            <a:ext cx="2438400" cy="1905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99026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70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7" name="Text Box 29"/>
          <p:cNvSpPr txBox="1">
            <a:spLocks noChangeArrowheads="1"/>
          </p:cNvSpPr>
          <p:nvPr/>
        </p:nvSpPr>
        <p:spPr bwMode="auto">
          <a:xfrm>
            <a:off x="6011863" y="1125538"/>
            <a:ext cx="288131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next shortest</a:t>
            </a:r>
          </a:p>
          <a:p>
            <a:pPr>
              <a:buFont typeface="Verdana" charset="0"/>
              <a:buNone/>
            </a:pPr>
            <a:r>
              <a:rPr lang="en-US" altLang="en-US" sz="2000">
                <a:latin typeface="Arial" charset="0"/>
              </a:rPr>
              <a:t>edge which does not</a:t>
            </a:r>
          </a:p>
          <a:p>
            <a:pPr>
              <a:buFont typeface="Verdana" charset="0"/>
              <a:buNone/>
            </a:pPr>
            <a:r>
              <a:rPr lang="en-US" altLang="en-US" sz="2000">
                <a:latin typeface="Arial" charset="0"/>
              </a:rPr>
              <a:t>create a cycle</a:t>
            </a:r>
          </a:p>
          <a:p>
            <a:pPr eaLnBrk="1" hangingPunct="1"/>
            <a:endParaRPr lang="en-GB" altLang="en-US" sz="2000">
              <a:latin typeface="Arial" charset="0"/>
            </a:endParaRPr>
          </a:p>
          <a:p>
            <a:pPr eaLnBrk="1" hangingPunct="1"/>
            <a:r>
              <a:rPr lang="en-GB" altLang="en-US" sz="2000" b="1">
                <a:latin typeface="Arial" charset="0"/>
              </a:rPr>
              <a:t>ED  2</a:t>
            </a:r>
          </a:p>
          <a:p>
            <a:pPr eaLnBrk="1" hangingPunct="1"/>
            <a:r>
              <a:rPr lang="en-GB" altLang="en-US" sz="2000" b="1">
                <a:solidFill>
                  <a:srgbClr val="FF0000"/>
                </a:solidFill>
                <a:latin typeface="Arial" charset="0"/>
              </a:rPr>
              <a:t>AB  3</a:t>
            </a:r>
          </a:p>
          <a:p>
            <a:pPr eaLnBrk="1" hangingPunct="1"/>
            <a:endParaRPr lang="en-GB" altLang="en-US" sz="2000" b="1">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0483" name="Text Box 30"/>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20484" name="Group 39"/>
          <p:cNvGrpSpPr>
            <a:grpSpLocks/>
          </p:cNvGrpSpPr>
          <p:nvPr/>
        </p:nvGrpSpPr>
        <p:grpSpPr bwMode="auto">
          <a:xfrm>
            <a:off x="468313" y="1700213"/>
            <a:ext cx="5486400" cy="4648200"/>
            <a:chOff x="295" y="1071"/>
            <a:chExt cx="3456" cy="2928"/>
          </a:xfrm>
        </p:grpSpPr>
        <p:grpSp>
          <p:nvGrpSpPr>
            <p:cNvPr id="20486" name="Group 38"/>
            <p:cNvGrpSpPr>
              <a:grpSpLocks/>
            </p:cNvGrpSpPr>
            <p:nvPr/>
          </p:nvGrpSpPr>
          <p:grpSpPr bwMode="auto">
            <a:xfrm>
              <a:off x="295" y="1071"/>
              <a:ext cx="3456" cy="2928"/>
              <a:chOff x="295" y="1071"/>
              <a:chExt cx="3456" cy="2928"/>
            </a:xfrm>
          </p:grpSpPr>
          <p:sp>
            <p:nvSpPr>
              <p:cNvPr id="20488" name="Line 3"/>
              <p:cNvSpPr>
                <a:spLocks noChangeShapeType="1"/>
              </p:cNvSpPr>
              <p:nvPr/>
            </p:nvSpPr>
            <p:spPr bwMode="auto">
              <a:xfrm flipV="1">
                <a:off x="583" y="1359"/>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9" name="Line 4"/>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0" name="Line 5"/>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1" name="Line 6"/>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2" name="Line 7"/>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3" name="Line 8"/>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4" name="Line 9"/>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5" name="Line 10"/>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6" name="Line 11"/>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7" name="Line 12"/>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8" name="Text Box 13"/>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0499" name="Text Box 14"/>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0500" name="Text Box 15"/>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0501" name="Text Box 16"/>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0502" name="Text Box 17"/>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0503" name="Text Box 18"/>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0504" name="Text Box 19"/>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0505" name="Text Box 20"/>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0506" name="Text Box 21"/>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0507" name="Text Box 22"/>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0508" name="Text Box 23"/>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0509" name="Text Box 24"/>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0510" name="Text Box 25"/>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0511" name="Text Box 26"/>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0512" name="Text Box 27"/>
              <p:cNvSpPr txBox="1">
                <a:spLocks noChangeArrowheads="1"/>
              </p:cNvSpPr>
              <p:nvPr/>
            </p:nvSpPr>
            <p:spPr bwMode="auto">
              <a:xfrm>
                <a:off x="823" y="155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0513" name="Text Box 28"/>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0487"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79" name="Line 31"/>
          <p:cNvSpPr>
            <a:spLocks noChangeShapeType="1"/>
          </p:cNvSpPr>
          <p:nvPr/>
        </p:nvSpPr>
        <p:spPr bwMode="auto">
          <a:xfrm flipV="1">
            <a:off x="908050" y="2146300"/>
            <a:ext cx="1312863" cy="17748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096158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7" grpId="0"/>
      <p:bldP spid="2767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6011863" y="1125538"/>
            <a:ext cx="28813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next shortest</a:t>
            </a:r>
          </a:p>
          <a:p>
            <a:pPr>
              <a:buFont typeface="Verdana" charset="0"/>
              <a:buNone/>
            </a:pPr>
            <a:r>
              <a:rPr lang="en-US" altLang="en-US" sz="2000">
                <a:latin typeface="Arial" charset="0"/>
              </a:rPr>
              <a:t>edge which does not</a:t>
            </a:r>
          </a:p>
          <a:p>
            <a:pPr>
              <a:buFont typeface="Verdana" charset="0"/>
              <a:buNone/>
            </a:pPr>
            <a:r>
              <a:rPr lang="en-US" altLang="en-US" sz="2000">
                <a:latin typeface="Arial" charset="0"/>
              </a:rPr>
              <a:t>create a cycle</a:t>
            </a:r>
          </a:p>
          <a:p>
            <a:pPr eaLnBrk="1" hangingPunct="1"/>
            <a:endParaRPr lang="en-GB" altLang="en-US" sz="2000">
              <a:latin typeface="Arial" charset="0"/>
            </a:endParaRPr>
          </a:p>
          <a:p>
            <a:pPr eaLnBrk="1" hangingPunct="1"/>
            <a:r>
              <a:rPr lang="en-GB" altLang="en-US" sz="2000" b="1">
                <a:latin typeface="Arial" charset="0"/>
              </a:rPr>
              <a:t>ED  2</a:t>
            </a:r>
          </a:p>
          <a:p>
            <a:pPr eaLnBrk="1" hangingPunct="1"/>
            <a:r>
              <a:rPr lang="en-GB" altLang="en-US" sz="2000" b="1">
                <a:latin typeface="Arial" charset="0"/>
              </a:rPr>
              <a:t>AB  3</a:t>
            </a:r>
          </a:p>
          <a:p>
            <a:pPr eaLnBrk="1" hangingPunct="1"/>
            <a:r>
              <a:rPr lang="en-GB" altLang="en-US" sz="2000" b="1">
                <a:solidFill>
                  <a:srgbClr val="FF0000"/>
                </a:solidFill>
                <a:latin typeface="Arial" charset="0"/>
              </a:rPr>
              <a:t>CD  4</a:t>
            </a:r>
            <a:r>
              <a:rPr lang="en-GB" altLang="en-US" sz="2000" b="1">
                <a:latin typeface="Arial" charset="0"/>
              </a:rPr>
              <a:t> (or AE  4)</a:t>
            </a:r>
          </a:p>
          <a:p>
            <a:pPr eaLnBrk="1" hangingPunct="1"/>
            <a:endParaRPr lang="en-GB" altLang="en-US" sz="2000" b="1">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1507"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21508" name="Group 35"/>
          <p:cNvGrpSpPr>
            <a:grpSpLocks/>
          </p:cNvGrpSpPr>
          <p:nvPr/>
        </p:nvGrpSpPr>
        <p:grpSpPr bwMode="auto">
          <a:xfrm>
            <a:off x="468313" y="1700213"/>
            <a:ext cx="5486400" cy="4648200"/>
            <a:chOff x="295" y="1071"/>
            <a:chExt cx="3456" cy="2928"/>
          </a:xfrm>
        </p:grpSpPr>
        <p:sp>
          <p:nvSpPr>
            <p:cNvPr id="21510" name="Line 4"/>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1" name="Group 34"/>
            <p:cNvGrpSpPr>
              <a:grpSpLocks/>
            </p:cNvGrpSpPr>
            <p:nvPr/>
          </p:nvGrpSpPr>
          <p:grpSpPr bwMode="auto">
            <a:xfrm>
              <a:off x="295" y="1071"/>
              <a:ext cx="3456" cy="2928"/>
              <a:chOff x="295" y="1071"/>
              <a:chExt cx="3456" cy="2928"/>
            </a:xfrm>
          </p:grpSpPr>
          <p:sp>
            <p:nvSpPr>
              <p:cNvPr id="21513" name="Line 8"/>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9"/>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0"/>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6" name="Line 11"/>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7" name="Line 12"/>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8" name="Line 13"/>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9" name="Line 14"/>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0" name="Line 15"/>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1" name="Line 16"/>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2" name="Text Box 17"/>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1523" name="Text Box 18"/>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1524" name="Text Box 19"/>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1525" name="Text Box 20"/>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1526" name="Text Box 21"/>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1527" name="Text Box 22"/>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1528" name="Text Box 23"/>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1529" name="Text Box 24"/>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1530" name="Text Box 25"/>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1531" name="Text Box 26"/>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1532" name="Text Box 27"/>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1533" name="Text Box 28"/>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1534" name="Text Box 29"/>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1535" name="Text Box 30"/>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1536" name="Text Box 31"/>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1537" name="Text Box 32"/>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1512"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32" name="Line 36"/>
          <p:cNvSpPr>
            <a:spLocks noChangeShapeType="1"/>
          </p:cNvSpPr>
          <p:nvPr/>
        </p:nvSpPr>
        <p:spPr bwMode="auto">
          <a:xfrm>
            <a:off x="4356100" y="2133600"/>
            <a:ext cx="1152525" cy="18002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170804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3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011863" y="1125538"/>
            <a:ext cx="2881312"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next shortest</a:t>
            </a:r>
          </a:p>
          <a:p>
            <a:pPr>
              <a:buFont typeface="Verdana" charset="0"/>
              <a:buNone/>
            </a:pPr>
            <a:r>
              <a:rPr lang="en-US" altLang="en-US" sz="2000">
                <a:latin typeface="Arial" charset="0"/>
              </a:rPr>
              <a:t>edge which does not</a:t>
            </a:r>
          </a:p>
          <a:p>
            <a:pPr>
              <a:buFont typeface="Verdana" charset="0"/>
              <a:buNone/>
            </a:pPr>
            <a:r>
              <a:rPr lang="en-US" altLang="en-US" sz="2000">
                <a:latin typeface="Arial" charset="0"/>
              </a:rPr>
              <a:t>create a cycle</a:t>
            </a:r>
          </a:p>
          <a:p>
            <a:pPr eaLnBrk="1" hangingPunct="1"/>
            <a:endParaRPr lang="en-GB" altLang="en-US" sz="2000">
              <a:latin typeface="Arial" charset="0"/>
            </a:endParaRPr>
          </a:p>
          <a:p>
            <a:pPr eaLnBrk="1" hangingPunct="1"/>
            <a:r>
              <a:rPr lang="en-GB" altLang="en-US" sz="2000" b="1">
                <a:latin typeface="Arial" charset="0"/>
              </a:rPr>
              <a:t>ED  2</a:t>
            </a:r>
          </a:p>
          <a:p>
            <a:pPr eaLnBrk="1" hangingPunct="1"/>
            <a:r>
              <a:rPr lang="en-GB" altLang="en-US" sz="2000" b="1">
                <a:latin typeface="Arial" charset="0"/>
              </a:rPr>
              <a:t>AB  3</a:t>
            </a:r>
          </a:p>
          <a:p>
            <a:pPr eaLnBrk="1" hangingPunct="1"/>
            <a:r>
              <a:rPr lang="en-GB" altLang="en-US" sz="2000" b="1">
                <a:latin typeface="Arial" charset="0"/>
              </a:rPr>
              <a:t>CD  4 </a:t>
            </a:r>
          </a:p>
          <a:p>
            <a:pPr eaLnBrk="1" hangingPunct="1"/>
            <a:r>
              <a:rPr lang="en-GB" altLang="en-US" sz="2000" b="1">
                <a:solidFill>
                  <a:srgbClr val="FF0000"/>
                </a:solidFill>
                <a:latin typeface="Arial" charset="0"/>
              </a:rPr>
              <a:t>AE  4</a:t>
            </a:r>
          </a:p>
          <a:p>
            <a:pPr eaLnBrk="1" hangingPunct="1"/>
            <a:endParaRPr lang="en-GB" altLang="en-US" sz="2000" b="1">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2531"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22532" name="Group 34"/>
          <p:cNvGrpSpPr>
            <a:grpSpLocks/>
          </p:cNvGrpSpPr>
          <p:nvPr/>
        </p:nvGrpSpPr>
        <p:grpSpPr bwMode="auto">
          <a:xfrm>
            <a:off x="468313" y="1700213"/>
            <a:ext cx="5486400" cy="4648200"/>
            <a:chOff x="295" y="1071"/>
            <a:chExt cx="3456" cy="2928"/>
          </a:xfrm>
        </p:grpSpPr>
        <p:grpSp>
          <p:nvGrpSpPr>
            <p:cNvPr id="22534" name="Group 4"/>
            <p:cNvGrpSpPr>
              <a:grpSpLocks/>
            </p:cNvGrpSpPr>
            <p:nvPr/>
          </p:nvGrpSpPr>
          <p:grpSpPr bwMode="auto">
            <a:xfrm>
              <a:off x="295" y="1071"/>
              <a:ext cx="3456" cy="2928"/>
              <a:chOff x="295" y="1071"/>
              <a:chExt cx="3456" cy="2928"/>
            </a:xfrm>
          </p:grpSpPr>
          <p:sp>
            <p:nvSpPr>
              <p:cNvPr id="22536" name="Line 5"/>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37" name="Group 6"/>
              <p:cNvGrpSpPr>
                <a:grpSpLocks/>
              </p:cNvGrpSpPr>
              <p:nvPr/>
            </p:nvGrpSpPr>
            <p:grpSpPr bwMode="auto">
              <a:xfrm>
                <a:off x="295" y="1071"/>
                <a:ext cx="3456" cy="2928"/>
                <a:chOff x="295" y="1071"/>
                <a:chExt cx="3456" cy="2928"/>
              </a:xfrm>
            </p:grpSpPr>
            <p:sp>
              <p:nvSpPr>
                <p:cNvPr id="22539" name="Line 7"/>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Line 8"/>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1" name="Line 9"/>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2" name="Line 10"/>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3" name="Line 11"/>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4" name="Line 12"/>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5" name="Line 13"/>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Line 14"/>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7" name="Line 15"/>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8" name="Text Box 16"/>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2549" name="Text Box 17"/>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2550" name="Text Box 18"/>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2551" name="Text Box 19"/>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2552" name="Text Box 20"/>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2553" name="Text Box 21"/>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2554" name="Text Box 22"/>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2555" name="Text Box 23"/>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2556" name="Text Box 24"/>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2557" name="Text Box 25"/>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2558" name="Text Box 26"/>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2559" name="Text Box 27"/>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2560" name="Text Box 28"/>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2561" name="Text Box 29"/>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2562" name="Text Box 30"/>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2563" name="Text Box 31"/>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2538" name="Line 32"/>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35" name="Line 33"/>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55" name="Line 35"/>
          <p:cNvSpPr>
            <a:spLocks noChangeShapeType="1"/>
          </p:cNvSpPr>
          <p:nvPr/>
        </p:nvSpPr>
        <p:spPr bwMode="auto">
          <a:xfrm>
            <a:off x="900113" y="3860800"/>
            <a:ext cx="2159000" cy="19446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94796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5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6011863" y="1125538"/>
            <a:ext cx="2881312"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next shortest</a:t>
            </a:r>
          </a:p>
          <a:p>
            <a:pPr>
              <a:buFont typeface="Verdana" charset="0"/>
              <a:buNone/>
            </a:pPr>
            <a:r>
              <a:rPr lang="en-US" altLang="en-US" sz="2000">
                <a:latin typeface="Arial" charset="0"/>
              </a:rPr>
              <a:t>edge which does not</a:t>
            </a:r>
          </a:p>
          <a:p>
            <a:pPr>
              <a:buFont typeface="Verdana" charset="0"/>
              <a:buNone/>
            </a:pPr>
            <a:r>
              <a:rPr lang="en-US" altLang="en-US" sz="2000">
                <a:latin typeface="Arial" charset="0"/>
              </a:rPr>
              <a:t>create a cycle</a:t>
            </a:r>
          </a:p>
          <a:p>
            <a:pPr eaLnBrk="1" hangingPunct="1"/>
            <a:endParaRPr lang="en-GB" altLang="en-US" sz="2000">
              <a:latin typeface="Arial" charset="0"/>
            </a:endParaRPr>
          </a:p>
          <a:p>
            <a:pPr eaLnBrk="1" hangingPunct="1"/>
            <a:r>
              <a:rPr lang="en-GB" altLang="en-US" sz="2000" b="1">
                <a:latin typeface="Arial" charset="0"/>
              </a:rPr>
              <a:t>ED  2</a:t>
            </a:r>
          </a:p>
          <a:p>
            <a:pPr eaLnBrk="1" hangingPunct="1"/>
            <a:r>
              <a:rPr lang="en-GB" altLang="en-US" sz="2000" b="1">
                <a:latin typeface="Arial" charset="0"/>
              </a:rPr>
              <a:t>AB  3</a:t>
            </a:r>
          </a:p>
          <a:p>
            <a:pPr eaLnBrk="1" hangingPunct="1"/>
            <a:r>
              <a:rPr lang="en-GB" altLang="en-US" sz="2000" b="1">
                <a:latin typeface="Arial" charset="0"/>
              </a:rPr>
              <a:t>CD  4 </a:t>
            </a:r>
          </a:p>
          <a:p>
            <a:pPr eaLnBrk="1" hangingPunct="1"/>
            <a:r>
              <a:rPr lang="en-GB" altLang="en-US" sz="2000" b="1">
                <a:latin typeface="Arial" charset="0"/>
              </a:rPr>
              <a:t>AE  4</a:t>
            </a:r>
          </a:p>
          <a:p>
            <a:pPr eaLnBrk="1" hangingPunct="1"/>
            <a:r>
              <a:rPr lang="en-GB" altLang="en-US" sz="2000" b="1">
                <a:latin typeface="Arial" charset="0"/>
              </a:rPr>
              <a:t>BC  5 – forms a cycle</a:t>
            </a:r>
          </a:p>
          <a:p>
            <a:pPr eaLnBrk="1" hangingPunct="1"/>
            <a:r>
              <a:rPr lang="en-GB" altLang="en-US" sz="2000" b="1">
                <a:solidFill>
                  <a:srgbClr val="FF0000"/>
                </a:solidFill>
                <a:latin typeface="Arial" charset="0"/>
              </a:rPr>
              <a:t>EF  5</a:t>
            </a:r>
          </a:p>
          <a:p>
            <a:pPr eaLnBrk="1" hangingPunct="1"/>
            <a:endParaRPr lang="en-GB" altLang="en-US" sz="2000" b="1">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3555"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23556" name="Group 36"/>
          <p:cNvGrpSpPr>
            <a:grpSpLocks/>
          </p:cNvGrpSpPr>
          <p:nvPr/>
        </p:nvGrpSpPr>
        <p:grpSpPr bwMode="auto">
          <a:xfrm>
            <a:off x="468313" y="1700213"/>
            <a:ext cx="5486400" cy="4648200"/>
            <a:chOff x="295" y="1071"/>
            <a:chExt cx="3456" cy="2928"/>
          </a:xfrm>
        </p:grpSpPr>
        <p:grpSp>
          <p:nvGrpSpPr>
            <p:cNvPr id="23558" name="Group 4"/>
            <p:cNvGrpSpPr>
              <a:grpSpLocks/>
            </p:cNvGrpSpPr>
            <p:nvPr/>
          </p:nvGrpSpPr>
          <p:grpSpPr bwMode="auto">
            <a:xfrm>
              <a:off x="295" y="1071"/>
              <a:ext cx="3456" cy="2928"/>
              <a:chOff x="295" y="1071"/>
              <a:chExt cx="3456" cy="2928"/>
            </a:xfrm>
          </p:grpSpPr>
          <p:grpSp>
            <p:nvGrpSpPr>
              <p:cNvPr id="23560" name="Group 5"/>
              <p:cNvGrpSpPr>
                <a:grpSpLocks/>
              </p:cNvGrpSpPr>
              <p:nvPr/>
            </p:nvGrpSpPr>
            <p:grpSpPr bwMode="auto">
              <a:xfrm>
                <a:off x="295" y="1071"/>
                <a:ext cx="3456" cy="2928"/>
                <a:chOff x="295" y="1071"/>
                <a:chExt cx="3456" cy="2928"/>
              </a:xfrm>
            </p:grpSpPr>
            <p:sp>
              <p:nvSpPr>
                <p:cNvPr id="23562" name="Line 6"/>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3" name="Group 7"/>
                <p:cNvGrpSpPr>
                  <a:grpSpLocks/>
                </p:cNvGrpSpPr>
                <p:nvPr/>
              </p:nvGrpSpPr>
              <p:grpSpPr bwMode="auto">
                <a:xfrm>
                  <a:off x="295" y="1071"/>
                  <a:ext cx="3456" cy="2928"/>
                  <a:chOff x="295" y="1071"/>
                  <a:chExt cx="3456" cy="2928"/>
                </a:xfrm>
              </p:grpSpPr>
              <p:sp>
                <p:nvSpPr>
                  <p:cNvPr id="23565" name="Line 8"/>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6" name="Line 9"/>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7" name="Line 10"/>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8" name="Line 11"/>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9" name="Line 12"/>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0" name="Line 13"/>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14"/>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2" name="Line 15"/>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3" name="Line 16"/>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4" name="Text Box 17"/>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3575" name="Text Box 18"/>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3576" name="Text Box 19"/>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3577" name="Text Box 20"/>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3578" name="Text Box 21"/>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3579" name="Text Box 22"/>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3580" name="Text Box 23"/>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3581" name="Text Box 24"/>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3582" name="Text Box 25"/>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3583" name="Text Box 26"/>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3584" name="Text Box 27"/>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3585" name="Text Box 28"/>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3586" name="Text Box 29"/>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3587" name="Text Box 30"/>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3588" name="Text Box 31"/>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3589" name="Text Box 32"/>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3564"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61" name="Line 34"/>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59" name="Line 35"/>
            <p:cNvSpPr>
              <a:spLocks noChangeShapeType="1"/>
            </p:cNvSpPr>
            <p:nvPr/>
          </p:nvSpPr>
          <p:spPr bwMode="auto">
            <a:xfrm>
              <a:off x="567" y="2432"/>
              <a:ext cx="1360" cy="122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781" name="Line 37"/>
          <p:cNvSpPr>
            <a:spLocks noChangeShapeType="1"/>
          </p:cNvSpPr>
          <p:nvPr/>
        </p:nvSpPr>
        <p:spPr bwMode="auto">
          <a:xfrm flipH="1">
            <a:off x="3059113" y="3933825"/>
            <a:ext cx="288925" cy="18716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76587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457200" y="122238"/>
            <a:ext cx="7543800" cy="714375"/>
          </a:xfrm>
        </p:spPr>
        <p:txBody>
          <a:bodyPr>
            <a:normAutofit fontScale="90000"/>
          </a:bodyPr>
          <a:lstStyle/>
          <a:p>
            <a:r>
              <a:rPr lang="en-US" altLang="en-US"/>
              <a:t>Examples</a:t>
            </a:r>
          </a:p>
        </p:txBody>
      </p:sp>
      <p:sp>
        <p:nvSpPr>
          <p:cNvPr id="378883" name="Rectangle 3"/>
          <p:cNvSpPr>
            <a:spLocks noGrp="1" noChangeArrowheads="1"/>
          </p:cNvSpPr>
          <p:nvPr>
            <p:ph type="body" idx="1"/>
          </p:nvPr>
        </p:nvSpPr>
        <p:spPr>
          <a:xfrm>
            <a:off x="179388" y="3167063"/>
            <a:ext cx="4259262" cy="2557462"/>
          </a:xfrm>
        </p:spPr>
        <p:txBody>
          <a:bodyPr/>
          <a:lstStyle/>
          <a:p>
            <a:pPr>
              <a:buFont typeface="Wingdings" pitchFamily="2" charset="2"/>
              <a:buNone/>
            </a:pPr>
            <a:r>
              <a:rPr lang="en-US" altLang="en-US" sz="2000" dirty="0"/>
              <a:t>         1   2   3  </a:t>
            </a:r>
          </a:p>
          <a:p>
            <a:pPr>
              <a:buFont typeface="Wingdings" pitchFamily="2" charset="2"/>
              <a:buNone/>
            </a:pPr>
            <a:r>
              <a:rPr lang="en-US" altLang="en-US" sz="2000" dirty="0"/>
              <a:t>1       </a:t>
            </a:r>
            <a:r>
              <a:rPr lang="en-US" altLang="en-US" sz="2000" dirty="0">
                <a:solidFill>
                  <a:schemeClr val="hlink"/>
                </a:solidFill>
              </a:rPr>
              <a:t>0   0   1</a:t>
            </a:r>
          </a:p>
          <a:p>
            <a:pPr>
              <a:buFont typeface="Wingdings" pitchFamily="2" charset="2"/>
              <a:buNone/>
            </a:pPr>
            <a:r>
              <a:rPr lang="en-US" altLang="en-US" sz="2000" dirty="0"/>
              <a:t>2       </a:t>
            </a:r>
            <a:r>
              <a:rPr lang="en-US" altLang="en-US" sz="2000" dirty="0">
                <a:solidFill>
                  <a:schemeClr val="hlink"/>
                </a:solidFill>
              </a:rPr>
              <a:t>0   1   0</a:t>
            </a:r>
          </a:p>
          <a:p>
            <a:pPr>
              <a:buFont typeface="Wingdings" pitchFamily="2" charset="2"/>
              <a:buNone/>
            </a:pPr>
            <a:r>
              <a:rPr lang="en-US" altLang="en-US" sz="2000" dirty="0"/>
              <a:t>3       </a:t>
            </a:r>
            <a:r>
              <a:rPr lang="en-US" altLang="en-US" sz="2000" dirty="0">
                <a:solidFill>
                  <a:schemeClr val="hlink"/>
                </a:solidFill>
              </a:rPr>
              <a:t>1   1   0</a:t>
            </a:r>
          </a:p>
        </p:txBody>
      </p:sp>
      <p:sp>
        <p:nvSpPr>
          <p:cNvPr id="378884" name="Oval 4"/>
          <p:cNvSpPr>
            <a:spLocks noChangeArrowheads="1"/>
          </p:cNvSpPr>
          <p:nvPr/>
        </p:nvSpPr>
        <p:spPr bwMode="auto">
          <a:xfrm>
            <a:off x="612775" y="12223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a:t>1</a:t>
            </a:r>
          </a:p>
        </p:txBody>
      </p:sp>
      <p:sp>
        <p:nvSpPr>
          <p:cNvPr id="378885" name="Oval 5"/>
          <p:cNvSpPr>
            <a:spLocks noChangeArrowheads="1"/>
          </p:cNvSpPr>
          <p:nvPr/>
        </p:nvSpPr>
        <p:spPr bwMode="auto">
          <a:xfrm>
            <a:off x="2268538" y="23018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200"/>
          </a:p>
        </p:txBody>
      </p:sp>
      <p:sp>
        <p:nvSpPr>
          <p:cNvPr id="378886" name="Oval 6"/>
          <p:cNvSpPr>
            <a:spLocks noChangeArrowheads="1"/>
          </p:cNvSpPr>
          <p:nvPr/>
        </p:nvSpPr>
        <p:spPr bwMode="auto">
          <a:xfrm>
            <a:off x="3205163" y="12223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200"/>
          </a:p>
        </p:txBody>
      </p:sp>
      <p:sp>
        <p:nvSpPr>
          <p:cNvPr id="378889" name="Oval 9"/>
          <p:cNvSpPr>
            <a:spLocks noChangeArrowheads="1"/>
          </p:cNvSpPr>
          <p:nvPr/>
        </p:nvSpPr>
        <p:spPr bwMode="auto">
          <a:xfrm>
            <a:off x="6323530" y="2519363"/>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sz="1600" b="1" dirty="0"/>
              <a:t>4</a:t>
            </a:r>
          </a:p>
        </p:txBody>
      </p:sp>
      <p:sp>
        <p:nvSpPr>
          <p:cNvPr id="378890" name="Line 10"/>
          <p:cNvSpPr>
            <a:spLocks noChangeShapeType="1"/>
          </p:cNvSpPr>
          <p:nvPr/>
        </p:nvSpPr>
        <p:spPr bwMode="auto">
          <a:xfrm>
            <a:off x="1189038" y="1797050"/>
            <a:ext cx="10795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378891" name="Line 11"/>
          <p:cNvSpPr>
            <a:spLocks noChangeShapeType="1"/>
          </p:cNvSpPr>
          <p:nvPr/>
        </p:nvSpPr>
        <p:spPr bwMode="auto">
          <a:xfrm>
            <a:off x="4572000" y="574675"/>
            <a:ext cx="0" cy="2592388"/>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en-US" sz="1200"/>
          </a:p>
        </p:txBody>
      </p:sp>
      <p:sp>
        <p:nvSpPr>
          <p:cNvPr id="378892" name="Line 12"/>
          <p:cNvSpPr>
            <a:spLocks noChangeShapeType="1"/>
          </p:cNvSpPr>
          <p:nvPr/>
        </p:nvSpPr>
        <p:spPr bwMode="auto">
          <a:xfrm flipV="1">
            <a:off x="2771775" y="1798638"/>
            <a:ext cx="504825"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378893" name="Line 13"/>
          <p:cNvSpPr>
            <a:spLocks noChangeShapeType="1"/>
          </p:cNvSpPr>
          <p:nvPr/>
        </p:nvSpPr>
        <p:spPr bwMode="auto">
          <a:xfrm flipV="1">
            <a:off x="5867400" y="1143000"/>
            <a:ext cx="504825"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378895" name="Line 15"/>
          <p:cNvSpPr>
            <a:spLocks noChangeShapeType="1"/>
          </p:cNvSpPr>
          <p:nvPr/>
        </p:nvSpPr>
        <p:spPr bwMode="auto">
          <a:xfrm>
            <a:off x="6732588" y="1114425"/>
            <a:ext cx="720725" cy="79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378896" name="Freeform 16"/>
          <p:cNvSpPr>
            <a:spLocks/>
          </p:cNvSpPr>
          <p:nvPr/>
        </p:nvSpPr>
        <p:spPr bwMode="auto">
          <a:xfrm>
            <a:off x="3636963" y="644525"/>
            <a:ext cx="828675" cy="923925"/>
          </a:xfrm>
          <a:custGeom>
            <a:avLst/>
            <a:gdLst>
              <a:gd name="T0" fmla="*/ 144 w 522"/>
              <a:gd name="T1" fmla="*/ 567 h 582"/>
              <a:gd name="T2" fmla="*/ 416 w 522"/>
              <a:gd name="T3" fmla="*/ 522 h 582"/>
              <a:gd name="T4" fmla="*/ 507 w 522"/>
              <a:gd name="T5" fmla="*/ 204 h 582"/>
              <a:gd name="T6" fmla="*/ 326 w 522"/>
              <a:gd name="T7" fmla="*/ 23 h 582"/>
              <a:gd name="T8" fmla="*/ 54 w 522"/>
              <a:gd name="T9" fmla="*/ 68 h 582"/>
              <a:gd name="T10" fmla="*/ 8 w 522"/>
              <a:gd name="T11" fmla="*/ 204 h 582"/>
              <a:gd name="T12" fmla="*/ 8 w 522"/>
              <a:gd name="T13" fmla="*/ 386 h 582"/>
            </a:gdLst>
            <a:ahLst/>
            <a:cxnLst>
              <a:cxn ang="0">
                <a:pos x="T0" y="T1"/>
              </a:cxn>
              <a:cxn ang="0">
                <a:pos x="T2" y="T3"/>
              </a:cxn>
              <a:cxn ang="0">
                <a:pos x="T4" y="T5"/>
              </a:cxn>
              <a:cxn ang="0">
                <a:pos x="T6" y="T7"/>
              </a:cxn>
              <a:cxn ang="0">
                <a:pos x="T8" y="T9"/>
              </a:cxn>
              <a:cxn ang="0">
                <a:pos x="T10" y="T11"/>
              </a:cxn>
              <a:cxn ang="0">
                <a:pos x="T12" y="T13"/>
              </a:cxn>
            </a:cxnLst>
            <a:rect l="0" t="0" r="r" b="b"/>
            <a:pathLst>
              <a:path w="522" h="582">
                <a:moveTo>
                  <a:pt x="144" y="567"/>
                </a:moveTo>
                <a:cubicBezTo>
                  <a:pt x="250" y="574"/>
                  <a:pt x="356" y="582"/>
                  <a:pt x="416" y="522"/>
                </a:cubicBezTo>
                <a:cubicBezTo>
                  <a:pt x="476" y="462"/>
                  <a:pt x="522" y="287"/>
                  <a:pt x="507" y="204"/>
                </a:cubicBezTo>
                <a:cubicBezTo>
                  <a:pt x="492" y="121"/>
                  <a:pt x="401" y="46"/>
                  <a:pt x="326" y="23"/>
                </a:cubicBezTo>
                <a:cubicBezTo>
                  <a:pt x="251" y="0"/>
                  <a:pt x="107" y="38"/>
                  <a:pt x="54" y="68"/>
                </a:cubicBezTo>
                <a:cubicBezTo>
                  <a:pt x="1" y="98"/>
                  <a:pt x="16" y="151"/>
                  <a:pt x="8" y="204"/>
                </a:cubicBezTo>
                <a:cubicBezTo>
                  <a:pt x="0" y="257"/>
                  <a:pt x="15" y="341"/>
                  <a:pt x="8" y="386"/>
                </a:cubicBezTo>
              </a:path>
            </a:pathLst>
          </a:custGeom>
          <a:ln>
            <a:headEnd type="none" w="med" len="med"/>
            <a:tailEnd type="triangle" w="med" len="med"/>
          </a:ln>
        </p:spPr>
        <p:style>
          <a:lnRef idx="2">
            <a:schemeClr val="dk1"/>
          </a:lnRef>
          <a:fillRef idx="1">
            <a:schemeClr val="lt1"/>
          </a:fillRef>
          <a:effectRef idx="0">
            <a:schemeClr val="dk1"/>
          </a:effectRef>
          <a:fontRef idx="minor">
            <a:schemeClr val="dk1"/>
          </a:fontRef>
        </p:style>
        <p:txBody>
          <a:bodyPr/>
          <a:lstStyle/>
          <a:p>
            <a:endParaRPr lang="en-US" sz="1200"/>
          </a:p>
        </p:txBody>
      </p:sp>
      <p:sp>
        <p:nvSpPr>
          <p:cNvPr id="378901" name="Oval 21"/>
          <p:cNvSpPr>
            <a:spLocks noChangeArrowheads="1"/>
          </p:cNvSpPr>
          <p:nvPr/>
        </p:nvSpPr>
        <p:spPr bwMode="auto">
          <a:xfrm>
            <a:off x="2268538" y="23018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dirty="0"/>
              <a:t>3</a:t>
            </a:r>
          </a:p>
        </p:txBody>
      </p:sp>
      <p:sp>
        <p:nvSpPr>
          <p:cNvPr id="378902" name="Oval 22"/>
          <p:cNvSpPr>
            <a:spLocks noChangeArrowheads="1"/>
          </p:cNvSpPr>
          <p:nvPr/>
        </p:nvSpPr>
        <p:spPr bwMode="auto">
          <a:xfrm>
            <a:off x="3203575" y="12223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a:t>2</a:t>
            </a:r>
          </a:p>
        </p:txBody>
      </p:sp>
      <p:sp>
        <p:nvSpPr>
          <p:cNvPr id="378903" name="Oval 23"/>
          <p:cNvSpPr>
            <a:spLocks noChangeArrowheads="1"/>
          </p:cNvSpPr>
          <p:nvPr/>
        </p:nvSpPr>
        <p:spPr bwMode="auto">
          <a:xfrm>
            <a:off x="7308850" y="1828800"/>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a:t>3</a:t>
            </a:r>
          </a:p>
        </p:txBody>
      </p:sp>
      <p:sp>
        <p:nvSpPr>
          <p:cNvPr id="378904" name="Oval 24"/>
          <p:cNvSpPr>
            <a:spLocks noChangeArrowheads="1"/>
          </p:cNvSpPr>
          <p:nvPr/>
        </p:nvSpPr>
        <p:spPr bwMode="auto">
          <a:xfrm>
            <a:off x="5372100" y="1676400"/>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a:t>2</a:t>
            </a:r>
          </a:p>
        </p:txBody>
      </p:sp>
      <p:sp>
        <p:nvSpPr>
          <p:cNvPr id="378905" name="Oval 25"/>
          <p:cNvSpPr>
            <a:spLocks noChangeArrowheads="1"/>
          </p:cNvSpPr>
          <p:nvPr/>
        </p:nvSpPr>
        <p:spPr bwMode="auto">
          <a:xfrm>
            <a:off x="6227763" y="533400"/>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1600"/>
              <a:t>1</a:t>
            </a:r>
          </a:p>
        </p:txBody>
      </p:sp>
      <p:sp>
        <p:nvSpPr>
          <p:cNvPr id="378907" name="Line 27"/>
          <p:cNvSpPr>
            <a:spLocks noChangeShapeType="1"/>
          </p:cNvSpPr>
          <p:nvPr/>
        </p:nvSpPr>
        <p:spPr bwMode="auto">
          <a:xfrm flipH="1" flipV="1">
            <a:off x="1258888" y="1509713"/>
            <a:ext cx="122555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378908" name="Rectangle 28"/>
          <p:cNvSpPr>
            <a:spLocks noChangeArrowheads="1"/>
          </p:cNvSpPr>
          <p:nvPr/>
        </p:nvSpPr>
        <p:spPr bwMode="auto">
          <a:xfrm>
            <a:off x="6323530" y="3505994"/>
            <a:ext cx="2209800" cy="187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charset="0"/>
                <a:cs typeface="Arial" charset="0"/>
              </a:defRPr>
            </a:lvl1pPr>
            <a:lvl2pPr marL="742950" indent="-285750">
              <a:spcBef>
                <a:spcPct val="20000"/>
              </a:spcBef>
              <a:buClr>
                <a:schemeClr val="accent2"/>
              </a:buClr>
              <a:buSzPct val="70000"/>
              <a:buFont typeface="Wingdings" pitchFamily="2" charset="2"/>
              <a:buChar char="l"/>
              <a:defRPr sz="2600">
                <a:solidFill>
                  <a:schemeClr val="tx1"/>
                </a:solidFill>
                <a:latin typeface="Arial" charset="0"/>
                <a:cs typeface="Arial" charset="0"/>
              </a:defRPr>
            </a:lvl2pPr>
            <a:lvl3pPr marL="1143000" indent="-228600">
              <a:spcBef>
                <a:spcPct val="20000"/>
              </a:spcBef>
              <a:buClr>
                <a:schemeClr val="accent1"/>
              </a:buClr>
              <a:buSzPct val="70000"/>
              <a:buFont typeface="Wingdings" pitchFamily="2" charset="2"/>
              <a:buChar char="l"/>
              <a:defRPr sz="2300">
                <a:solidFill>
                  <a:schemeClr val="tx1"/>
                </a:solidFill>
                <a:latin typeface="Arial" charset="0"/>
                <a:cs typeface="Arial" charset="0"/>
              </a:defRPr>
            </a:lvl3pPr>
            <a:lvl4pPr marL="1600200" indent="-228600">
              <a:spcBef>
                <a:spcPct val="20000"/>
              </a:spcBef>
              <a:buClr>
                <a:schemeClr val="tx2"/>
              </a:buClr>
              <a:buSzPct val="75000"/>
              <a:buFont typeface="Wingdings" pitchFamily="2" charset="2"/>
              <a:buChar char="§"/>
              <a:defRPr sz="2000">
                <a:solidFill>
                  <a:schemeClr val="tx1"/>
                </a:solidFill>
                <a:latin typeface="Arial" charset="0"/>
                <a:cs typeface="Arial" charset="0"/>
              </a:defRPr>
            </a:lvl4pPr>
            <a:lvl5pPr marL="2057400" indent="-228600">
              <a:spcBef>
                <a:spcPct val="20000"/>
              </a:spcBef>
              <a:buClr>
                <a:schemeClr val="folHlink"/>
              </a:buClr>
              <a:buSzPct val="80000"/>
              <a:buFont typeface="Wingdings" pitchFamily="2" charset="2"/>
              <a:buChar char="§"/>
              <a:defRPr sz="2000">
                <a:solidFill>
                  <a:schemeClr val="tx1"/>
                </a:solidFill>
                <a:latin typeface="Arial" charset="0"/>
                <a:cs typeface="Arial" charset="0"/>
              </a:defRPr>
            </a:lvl5pPr>
            <a:lvl6pPr marL="25146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6pPr>
            <a:lvl7pPr marL="29718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7pPr>
            <a:lvl8pPr marL="34290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8pPr>
            <a:lvl9pPr marL="38862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9pPr>
          </a:lstStyle>
          <a:p>
            <a:pPr>
              <a:buFont typeface="Wingdings" pitchFamily="2" charset="2"/>
              <a:buNone/>
            </a:pPr>
            <a:r>
              <a:rPr lang="en-US" altLang="en-US" sz="2000" dirty="0"/>
              <a:t>         1   2   3   4</a:t>
            </a:r>
          </a:p>
          <a:p>
            <a:pPr>
              <a:buFont typeface="Wingdings" pitchFamily="2" charset="2"/>
              <a:buNone/>
            </a:pPr>
            <a:r>
              <a:rPr lang="en-US" altLang="en-US" sz="2000" dirty="0"/>
              <a:t>1       </a:t>
            </a:r>
            <a:r>
              <a:rPr lang="en-US" altLang="en-US" sz="2000" dirty="0">
                <a:solidFill>
                  <a:schemeClr val="hlink"/>
                </a:solidFill>
              </a:rPr>
              <a:t>0   1   1   0</a:t>
            </a:r>
          </a:p>
          <a:p>
            <a:pPr>
              <a:buFont typeface="Wingdings" pitchFamily="2" charset="2"/>
              <a:buNone/>
            </a:pPr>
            <a:r>
              <a:rPr lang="en-US" altLang="en-US" sz="2000" dirty="0"/>
              <a:t>2       </a:t>
            </a:r>
            <a:r>
              <a:rPr lang="en-US" altLang="en-US" sz="2000" dirty="0">
                <a:solidFill>
                  <a:schemeClr val="hlink"/>
                </a:solidFill>
              </a:rPr>
              <a:t>1   0   1   1</a:t>
            </a:r>
          </a:p>
          <a:p>
            <a:pPr>
              <a:buFont typeface="Wingdings" pitchFamily="2" charset="2"/>
              <a:buNone/>
            </a:pPr>
            <a:r>
              <a:rPr lang="en-US" altLang="en-US" sz="2000" dirty="0"/>
              <a:t>3       </a:t>
            </a:r>
            <a:r>
              <a:rPr lang="en-US" altLang="en-US" sz="2000" dirty="0">
                <a:solidFill>
                  <a:schemeClr val="hlink"/>
                </a:solidFill>
              </a:rPr>
              <a:t>1   1   0   1</a:t>
            </a:r>
          </a:p>
          <a:p>
            <a:pPr>
              <a:buFont typeface="Wingdings" pitchFamily="2" charset="2"/>
              <a:buNone/>
            </a:pPr>
            <a:r>
              <a:rPr lang="en-US" altLang="en-US" sz="2000" dirty="0"/>
              <a:t>4</a:t>
            </a:r>
            <a:r>
              <a:rPr lang="en-US" altLang="en-US" sz="2000" dirty="0">
                <a:solidFill>
                  <a:schemeClr val="hlink"/>
                </a:solidFill>
              </a:rPr>
              <a:t>       0   1   1   0</a:t>
            </a:r>
          </a:p>
        </p:txBody>
      </p:sp>
      <p:sp>
        <p:nvSpPr>
          <p:cNvPr id="3" name="TextBox 2"/>
          <p:cNvSpPr txBox="1"/>
          <p:nvPr/>
        </p:nvSpPr>
        <p:spPr>
          <a:xfrm>
            <a:off x="398948" y="5049108"/>
            <a:ext cx="5510138" cy="1569660"/>
          </a:xfrm>
          <a:prstGeom prst="rect">
            <a:avLst/>
          </a:prstGeom>
          <a:noFill/>
        </p:spPr>
        <p:txBody>
          <a:bodyPr wrap="square" rtlCol="0">
            <a:spAutoFit/>
          </a:bodyPr>
          <a:lstStyle/>
          <a:p>
            <a:r>
              <a:rPr lang="en-US" b="1" dirty="0"/>
              <a:t>Adjacency matrix A of G will be a symmetric matrix, i.e., </a:t>
            </a:r>
            <a:r>
              <a:rPr lang="en-US" sz="2400" b="1" dirty="0" err="1"/>
              <a:t>a</a:t>
            </a:r>
            <a:r>
              <a:rPr lang="en-US" sz="3200" b="1" baseline="-25000" dirty="0" err="1"/>
              <a:t>ij</a:t>
            </a:r>
            <a:r>
              <a:rPr lang="en-US" sz="2400" b="1" dirty="0"/>
              <a:t>=</a:t>
            </a:r>
            <a:r>
              <a:rPr lang="en-US" sz="2400" b="1" dirty="0" err="1"/>
              <a:t>a</a:t>
            </a:r>
            <a:r>
              <a:rPr lang="en-US" sz="3200" b="1" baseline="-25000" dirty="0" err="1"/>
              <a:t>ji</a:t>
            </a:r>
            <a:r>
              <a:rPr lang="en-US" b="1" dirty="0"/>
              <a:t> for every </a:t>
            </a:r>
            <a:r>
              <a:rPr lang="en-US" b="1" dirty="0" err="1"/>
              <a:t>i</a:t>
            </a:r>
            <a:r>
              <a:rPr lang="en-US" b="1" dirty="0"/>
              <a:t> and j.</a:t>
            </a:r>
          </a:p>
          <a:p>
            <a:endParaRPr lang="en-US" b="1" dirty="0"/>
          </a:p>
          <a:p>
            <a:r>
              <a:rPr lang="en-US" b="1" dirty="0"/>
              <a:t>Number of 1’s in matrix A is equal to the number of edges in G.  </a:t>
            </a:r>
          </a:p>
        </p:txBody>
      </p:sp>
      <p:sp>
        <p:nvSpPr>
          <p:cNvPr id="26" name="Line 15">
            <a:extLst>
              <a:ext uri="{FF2B5EF4-FFF2-40B4-BE49-F238E27FC236}">
                <a16:creationId xmlns:a16="http://schemas.microsoft.com/office/drawing/2014/main" id="{480933D1-25E0-4771-AD8E-9B20329F6423}"/>
              </a:ext>
            </a:extLst>
          </p:cNvPr>
          <p:cNvSpPr>
            <a:spLocks noChangeShapeType="1"/>
          </p:cNvSpPr>
          <p:nvPr/>
        </p:nvSpPr>
        <p:spPr bwMode="auto">
          <a:xfrm>
            <a:off x="6019801" y="2020888"/>
            <a:ext cx="1289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7" name="Line 13">
            <a:extLst>
              <a:ext uri="{FF2B5EF4-FFF2-40B4-BE49-F238E27FC236}">
                <a16:creationId xmlns:a16="http://schemas.microsoft.com/office/drawing/2014/main" id="{E54C3536-CBF6-4C10-9A79-E0130B7E9CDC}"/>
              </a:ext>
            </a:extLst>
          </p:cNvPr>
          <p:cNvSpPr>
            <a:spLocks noChangeShapeType="1"/>
          </p:cNvSpPr>
          <p:nvPr/>
        </p:nvSpPr>
        <p:spPr bwMode="auto">
          <a:xfrm flipV="1">
            <a:off x="6875462" y="2321718"/>
            <a:ext cx="504825" cy="2706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8" name="Line 13">
            <a:extLst>
              <a:ext uri="{FF2B5EF4-FFF2-40B4-BE49-F238E27FC236}">
                <a16:creationId xmlns:a16="http://schemas.microsoft.com/office/drawing/2014/main" id="{214A4349-4029-456F-9EF1-F8A585BDF8C3}"/>
              </a:ext>
            </a:extLst>
          </p:cNvPr>
          <p:cNvSpPr>
            <a:spLocks noChangeShapeType="1"/>
          </p:cNvSpPr>
          <p:nvPr/>
        </p:nvSpPr>
        <p:spPr bwMode="auto">
          <a:xfrm>
            <a:off x="5878514" y="2278824"/>
            <a:ext cx="493712" cy="4398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Tree>
    <p:extLst>
      <p:ext uri="{BB962C8B-B14F-4D97-AF65-F5344CB8AC3E}">
        <p14:creationId xmlns:p14="http://schemas.microsoft.com/office/powerpoint/2010/main" val="28088209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6011863" y="1125538"/>
            <a:ext cx="28813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Times New Roman" charset="0"/>
              <a:buNone/>
            </a:pPr>
            <a:r>
              <a:rPr lang="en-US" altLang="en-US" sz="2000">
                <a:latin typeface="Arial" charset="0"/>
              </a:rPr>
              <a:t>All vertices have been</a:t>
            </a:r>
          </a:p>
          <a:p>
            <a:pPr>
              <a:buFont typeface="Times New Roman" charset="0"/>
              <a:buNone/>
            </a:pPr>
            <a:r>
              <a:rPr lang="en-US" altLang="en-US" sz="2000">
                <a:latin typeface="Arial" charset="0"/>
              </a:rPr>
              <a:t>connected.</a:t>
            </a:r>
          </a:p>
          <a:p>
            <a:pPr>
              <a:buFont typeface="Times New Roman" charset="0"/>
              <a:buNone/>
            </a:pPr>
            <a:endParaRPr lang="en-GB" altLang="en-US" sz="2000">
              <a:latin typeface="Arial" charset="0"/>
            </a:endParaRPr>
          </a:p>
          <a:p>
            <a:pPr>
              <a:buFont typeface="Times New Roman" charset="0"/>
              <a:buNone/>
            </a:pPr>
            <a:r>
              <a:rPr lang="en-GB" altLang="en-US" sz="2000">
                <a:latin typeface="Arial" charset="0"/>
              </a:rPr>
              <a:t>The solution is</a:t>
            </a:r>
            <a:endParaRPr lang="en-US" altLang="en-US" sz="2000">
              <a:latin typeface="Arial" charset="0"/>
            </a:endParaRPr>
          </a:p>
          <a:p>
            <a:pPr>
              <a:buFont typeface="Verdana" charset="0"/>
              <a:buNone/>
            </a:pPr>
            <a:endParaRPr lang="en-GB" altLang="en-US" sz="2000">
              <a:latin typeface="Arial" charset="0"/>
            </a:endParaRPr>
          </a:p>
          <a:p>
            <a:pPr eaLnBrk="1" hangingPunct="1"/>
            <a:r>
              <a:rPr lang="en-GB" altLang="en-US" sz="2000" b="1">
                <a:latin typeface="Arial" charset="0"/>
              </a:rPr>
              <a:t>ED  2</a:t>
            </a:r>
          </a:p>
          <a:p>
            <a:pPr eaLnBrk="1" hangingPunct="1"/>
            <a:r>
              <a:rPr lang="en-GB" altLang="en-US" sz="2000" b="1">
                <a:latin typeface="Arial" charset="0"/>
              </a:rPr>
              <a:t>AB  3</a:t>
            </a:r>
          </a:p>
          <a:p>
            <a:pPr eaLnBrk="1" hangingPunct="1"/>
            <a:r>
              <a:rPr lang="en-GB" altLang="en-US" sz="2000" b="1">
                <a:latin typeface="Arial" charset="0"/>
              </a:rPr>
              <a:t>CD  4 </a:t>
            </a:r>
          </a:p>
          <a:p>
            <a:pPr eaLnBrk="1" hangingPunct="1"/>
            <a:r>
              <a:rPr lang="en-GB" altLang="en-US" sz="2000" b="1">
                <a:latin typeface="Arial" charset="0"/>
              </a:rPr>
              <a:t>AE  4</a:t>
            </a:r>
          </a:p>
          <a:p>
            <a:pPr eaLnBrk="1" hangingPunct="1"/>
            <a:r>
              <a:rPr lang="en-GB" altLang="en-US" sz="2000" b="1">
                <a:latin typeface="Arial" charset="0"/>
              </a:rPr>
              <a:t>EF  5</a:t>
            </a:r>
          </a:p>
          <a:p>
            <a:pPr eaLnBrk="1" hangingPunct="1"/>
            <a:endParaRPr lang="en-GB" altLang="en-US" sz="2000" b="1">
              <a:latin typeface="Arial" charset="0"/>
            </a:endParaRPr>
          </a:p>
          <a:p>
            <a:pPr eaLnBrk="1" hangingPunct="1"/>
            <a:endParaRPr lang="en-GB" altLang="en-US" sz="2000">
              <a:latin typeface="Arial" charset="0"/>
            </a:endParaRPr>
          </a:p>
          <a:p>
            <a:pPr eaLnBrk="1" hangingPunct="1"/>
            <a:r>
              <a:rPr lang="en-GB" altLang="en-US" sz="2000">
                <a:latin typeface="Arial" charset="0"/>
              </a:rPr>
              <a:t>Total weight of tree: 18</a:t>
            </a:r>
          </a:p>
          <a:p>
            <a:pPr eaLnBrk="1" hangingPunct="1"/>
            <a:endParaRPr lang="en-US" altLang="en-US" sz="2000">
              <a:latin typeface="Arial" charset="0"/>
            </a:endParaRPr>
          </a:p>
        </p:txBody>
      </p:sp>
      <p:sp>
        <p:nvSpPr>
          <p:cNvPr id="24579"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Kruskal’s Algorithm</a:t>
            </a:r>
            <a:endParaRPr lang="en-US" altLang="en-US" b="1">
              <a:latin typeface="Arial" charset="0"/>
            </a:endParaRPr>
          </a:p>
        </p:txBody>
      </p:sp>
      <p:grpSp>
        <p:nvGrpSpPr>
          <p:cNvPr id="24580" name="Group 38"/>
          <p:cNvGrpSpPr>
            <a:grpSpLocks/>
          </p:cNvGrpSpPr>
          <p:nvPr/>
        </p:nvGrpSpPr>
        <p:grpSpPr bwMode="auto">
          <a:xfrm>
            <a:off x="468313" y="1700213"/>
            <a:ext cx="5486400" cy="4648200"/>
            <a:chOff x="295" y="1071"/>
            <a:chExt cx="3456" cy="2928"/>
          </a:xfrm>
        </p:grpSpPr>
        <p:grpSp>
          <p:nvGrpSpPr>
            <p:cNvPr id="24581" name="Group 4"/>
            <p:cNvGrpSpPr>
              <a:grpSpLocks/>
            </p:cNvGrpSpPr>
            <p:nvPr/>
          </p:nvGrpSpPr>
          <p:grpSpPr bwMode="auto">
            <a:xfrm>
              <a:off x="295" y="1071"/>
              <a:ext cx="3456" cy="2928"/>
              <a:chOff x="295" y="1071"/>
              <a:chExt cx="3456" cy="2928"/>
            </a:xfrm>
          </p:grpSpPr>
          <p:grpSp>
            <p:nvGrpSpPr>
              <p:cNvPr id="24583" name="Group 5"/>
              <p:cNvGrpSpPr>
                <a:grpSpLocks/>
              </p:cNvGrpSpPr>
              <p:nvPr/>
            </p:nvGrpSpPr>
            <p:grpSpPr bwMode="auto">
              <a:xfrm>
                <a:off x="295" y="1071"/>
                <a:ext cx="3456" cy="2928"/>
                <a:chOff x="295" y="1071"/>
                <a:chExt cx="3456" cy="2928"/>
              </a:xfrm>
            </p:grpSpPr>
            <p:grpSp>
              <p:nvGrpSpPr>
                <p:cNvPr id="24585" name="Group 6"/>
                <p:cNvGrpSpPr>
                  <a:grpSpLocks/>
                </p:cNvGrpSpPr>
                <p:nvPr/>
              </p:nvGrpSpPr>
              <p:grpSpPr bwMode="auto">
                <a:xfrm>
                  <a:off x="295" y="1071"/>
                  <a:ext cx="3456" cy="2928"/>
                  <a:chOff x="295" y="1071"/>
                  <a:chExt cx="3456" cy="2928"/>
                </a:xfrm>
              </p:grpSpPr>
              <p:sp>
                <p:nvSpPr>
                  <p:cNvPr id="24587" name="Line 7"/>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588" name="Group 8"/>
                  <p:cNvGrpSpPr>
                    <a:grpSpLocks/>
                  </p:cNvGrpSpPr>
                  <p:nvPr/>
                </p:nvGrpSpPr>
                <p:grpSpPr bwMode="auto">
                  <a:xfrm>
                    <a:off x="295" y="1071"/>
                    <a:ext cx="3456" cy="2928"/>
                    <a:chOff x="295" y="1071"/>
                    <a:chExt cx="3456" cy="2928"/>
                  </a:xfrm>
                </p:grpSpPr>
                <p:sp>
                  <p:nvSpPr>
                    <p:cNvPr id="24590" name="Line 9"/>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1" name="Line 10"/>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Line 11"/>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3" name="Line 12"/>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4" name="Line 13"/>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5" name="Line 14"/>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Line 15"/>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7" name="Line 16"/>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8" name="Line 17"/>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9" name="Text Box 18"/>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4600" name="Text Box 19"/>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4601" name="Text Box 20"/>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4602" name="Text Box 21"/>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4603" name="Text Box 22"/>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4604" name="Text Box 23"/>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4605" name="Text Box 24"/>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4606" name="Text Box 25"/>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4607" name="Text Box 26"/>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4608" name="Text Box 27"/>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4609" name="Text Box 28"/>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4610" name="Text Box 29"/>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4611" name="Text Box 30"/>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4612" name="Text Box 31"/>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4613" name="Text Box 32"/>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4614" name="Text Box 33"/>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4589" name="Line 34"/>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86" name="Line 35"/>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84" name="Line 36"/>
              <p:cNvSpPr>
                <a:spLocks noChangeShapeType="1"/>
              </p:cNvSpPr>
              <p:nvPr/>
            </p:nvSpPr>
            <p:spPr bwMode="auto">
              <a:xfrm>
                <a:off x="567" y="2432"/>
                <a:ext cx="1360" cy="122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82" name="Line 37"/>
            <p:cNvSpPr>
              <a:spLocks noChangeShapeType="1"/>
            </p:cNvSpPr>
            <p:nvPr/>
          </p:nvSpPr>
          <p:spPr bwMode="auto">
            <a:xfrm flipH="1">
              <a:off x="1927" y="2478"/>
              <a:ext cx="182" cy="117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61007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468313" y="1700213"/>
            <a:ext cx="5486400" cy="4648200"/>
            <a:chOff x="864" y="576"/>
            <a:chExt cx="3456" cy="2928"/>
          </a:xfrm>
        </p:grpSpPr>
        <p:sp>
          <p:nvSpPr>
            <p:cNvPr id="25606" name="Line 3"/>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7"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5"/>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0"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1"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2"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3" name="Line 10"/>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4"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5" name="Line 12"/>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6" name="Text Box 13"/>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5617" name="Text Box 14"/>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5618" name="Text Box 15"/>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5619" name="Text Box 16"/>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5620" name="Text Box 17"/>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5621" name="Text Box 18"/>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5622" name="Text Box 19"/>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5623" name="Text Box 20"/>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5624" name="Text Box 21"/>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5625" name="Text Box 22"/>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5626" name="Text Box 23"/>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5627" name="Text Box 24"/>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5628" name="Text Box 25"/>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5629" name="Text Box 26"/>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5630" name="Text Box 27"/>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5631" name="Text Box 28"/>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33821" name="Text Box 29"/>
          <p:cNvSpPr txBox="1">
            <a:spLocks noChangeArrowheads="1"/>
          </p:cNvSpPr>
          <p:nvPr/>
        </p:nvSpPr>
        <p:spPr bwMode="auto">
          <a:xfrm>
            <a:off x="6011863" y="1125538"/>
            <a:ext cx="266541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en-US" sz="2000">
                <a:latin typeface="Arial" charset="0"/>
              </a:rPr>
              <a:t>Select any vertex</a:t>
            </a:r>
          </a:p>
          <a:p>
            <a:pPr eaLnBrk="1" hangingPunct="1"/>
            <a:endParaRPr lang="en-GB" altLang="en-US" sz="2000">
              <a:latin typeface="Arial" charset="0"/>
            </a:endParaRPr>
          </a:p>
          <a:p>
            <a:pPr eaLnBrk="1" hangingPunct="1"/>
            <a:r>
              <a:rPr lang="en-GB" altLang="en-US" sz="2000">
                <a:latin typeface="Arial" charset="0"/>
              </a:rPr>
              <a:t>A</a:t>
            </a:r>
          </a:p>
          <a:p>
            <a:pPr eaLnBrk="1" hangingPunct="1"/>
            <a:endParaRPr lang="en-US" altLang="en-US" sz="2000">
              <a:latin typeface="Arial" charset="0"/>
            </a:endParaRPr>
          </a:p>
          <a:p>
            <a:pPr eaLnBrk="1" hangingPunct="1"/>
            <a:r>
              <a:rPr lang="en-US" altLang="en-US" sz="2000">
                <a:latin typeface="Arial" charset="0"/>
              </a:rPr>
              <a:t>Select the shortest edge connected to that vertex</a:t>
            </a:r>
          </a:p>
          <a:p>
            <a:pPr eaLnBrk="1" hangingPunct="1"/>
            <a:endParaRPr lang="en-GB" altLang="en-US" sz="2000">
              <a:latin typeface="Arial" charset="0"/>
            </a:endParaRPr>
          </a:p>
          <a:p>
            <a:pPr eaLnBrk="1" hangingPunct="1"/>
            <a:r>
              <a:rPr lang="en-GB" altLang="en-US" sz="2000">
                <a:solidFill>
                  <a:srgbClr val="FF0000"/>
                </a:solidFill>
                <a:latin typeface="Arial" charset="0"/>
              </a:rPr>
              <a:t>AB  3</a:t>
            </a:r>
          </a:p>
          <a:p>
            <a:pPr eaLnBrk="1" hangingPunct="1"/>
            <a:endParaRPr lang="en-GB" altLang="en-US" sz="2000">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5604" name="Text Box 30"/>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sp>
        <p:nvSpPr>
          <p:cNvPr id="33823" name="Line 31"/>
          <p:cNvSpPr>
            <a:spLocks noChangeShapeType="1"/>
          </p:cNvSpPr>
          <p:nvPr/>
        </p:nvSpPr>
        <p:spPr bwMode="auto">
          <a:xfrm flipV="1">
            <a:off x="925513" y="2159000"/>
            <a:ext cx="1279525" cy="1724025"/>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91805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1" grpId="0"/>
      <p:bldP spid="3382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468313" y="1700213"/>
            <a:ext cx="5486400" cy="4648200"/>
            <a:chOff x="864" y="576"/>
            <a:chExt cx="3456" cy="2928"/>
          </a:xfrm>
        </p:grpSpPr>
        <p:sp>
          <p:nvSpPr>
            <p:cNvPr id="26631" name="Line 3"/>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2"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3" name="Line 5"/>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4"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5"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6"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7"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8" name="Line 10"/>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9"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0" name="Line 12"/>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1" name="Text Box 13"/>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6642" name="Text Box 14"/>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6643" name="Text Box 15"/>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6644" name="Text Box 16"/>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6645" name="Text Box 17"/>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6646" name="Text Box 18"/>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6647" name="Text Box 19"/>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6648" name="Text Box 20"/>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6649" name="Text Box 21"/>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6650" name="Text Box 22"/>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6651" name="Text Box 23"/>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6652" name="Text Box 24"/>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6653" name="Text Box 25"/>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6654" name="Text Box 26"/>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6655" name="Text Box 27"/>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6656" name="Text Box 28"/>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34845" name="Text Box 29"/>
          <p:cNvSpPr txBox="1">
            <a:spLocks noChangeArrowheads="1"/>
          </p:cNvSpPr>
          <p:nvPr/>
        </p:nvSpPr>
        <p:spPr bwMode="auto">
          <a:xfrm>
            <a:off x="6011863" y="1125538"/>
            <a:ext cx="266541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shortest</a:t>
            </a:r>
          </a:p>
          <a:p>
            <a:pPr>
              <a:buFont typeface="Verdana" charset="0"/>
              <a:buNone/>
            </a:pPr>
            <a:r>
              <a:rPr lang="en-US" altLang="en-US" sz="2000">
                <a:latin typeface="Arial" charset="0"/>
              </a:rPr>
              <a:t>edge connected to </a:t>
            </a:r>
          </a:p>
          <a:p>
            <a:pPr>
              <a:buFont typeface="Verdana" charset="0"/>
              <a:buNone/>
            </a:pPr>
            <a:r>
              <a:rPr lang="en-US" altLang="en-US" sz="2000">
                <a:latin typeface="Arial" charset="0"/>
              </a:rPr>
              <a:t>any vertex already </a:t>
            </a:r>
          </a:p>
          <a:p>
            <a:pPr>
              <a:buFont typeface="Verdana" charset="0"/>
              <a:buNone/>
            </a:pPr>
            <a:r>
              <a:rPr lang="en-US" altLang="en-US" sz="2000">
                <a:latin typeface="Arial" charset="0"/>
              </a:rPr>
              <a:t>connected.</a:t>
            </a:r>
          </a:p>
          <a:p>
            <a:pPr>
              <a:buFont typeface="Verdana" charset="0"/>
              <a:buNone/>
            </a:pPr>
            <a:endParaRPr lang="en-GB" altLang="en-US" sz="2000">
              <a:latin typeface="Arial" charset="0"/>
            </a:endParaRPr>
          </a:p>
          <a:p>
            <a:pPr>
              <a:buFont typeface="Verdana" charset="0"/>
              <a:buNone/>
            </a:pPr>
            <a:r>
              <a:rPr lang="en-GB" altLang="en-US" sz="2000">
                <a:solidFill>
                  <a:srgbClr val="FF0000"/>
                </a:solidFill>
                <a:latin typeface="Arial" charset="0"/>
              </a:rPr>
              <a:t>AE  4</a:t>
            </a:r>
            <a:endParaRPr lang="en-US" altLang="en-US" sz="2000">
              <a:solidFill>
                <a:srgbClr val="FF0000"/>
              </a:solidFill>
              <a:latin typeface="Arial" charset="0"/>
            </a:endParaRPr>
          </a:p>
          <a:p>
            <a:pPr eaLnBrk="1" hangingPunct="1"/>
            <a:endParaRPr lang="en-GB" altLang="en-US" sz="2000">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6628" name="Text Box 30"/>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sp>
        <p:nvSpPr>
          <p:cNvPr id="26629" name="Line 34"/>
          <p:cNvSpPr>
            <a:spLocks noChangeShapeType="1"/>
          </p:cNvSpPr>
          <p:nvPr/>
        </p:nvSpPr>
        <p:spPr bwMode="auto">
          <a:xfrm flipV="1">
            <a:off x="925513" y="2159000"/>
            <a:ext cx="1279525" cy="1724025"/>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4849" name="Line 33"/>
          <p:cNvSpPr>
            <a:spLocks noChangeShapeType="1"/>
          </p:cNvSpPr>
          <p:nvPr/>
        </p:nvSpPr>
        <p:spPr bwMode="auto">
          <a:xfrm>
            <a:off x="925513" y="3886200"/>
            <a:ext cx="2133600" cy="1919288"/>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15253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8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5" grpId="0"/>
      <p:bldP spid="3484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011863" y="1125538"/>
            <a:ext cx="266541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shortest</a:t>
            </a:r>
          </a:p>
          <a:p>
            <a:pPr>
              <a:buFont typeface="Verdana" charset="0"/>
              <a:buNone/>
            </a:pPr>
            <a:r>
              <a:rPr lang="en-US" altLang="en-US" sz="2000">
                <a:latin typeface="Arial" charset="0"/>
              </a:rPr>
              <a:t>edge connected to </a:t>
            </a:r>
          </a:p>
          <a:p>
            <a:pPr>
              <a:buFont typeface="Verdana" charset="0"/>
              <a:buNone/>
            </a:pPr>
            <a:r>
              <a:rPr lang="en-US" altLang="en-US" sz="2000">
                <a:latin typeface="Arial" charset="0"/>
              </a:rPr>
              <a:t>any vertex already </a:t>
            </a:r>
          </a:p>
          <a:p>
            <a:pPr>
              <a:buFont typeface="Verdana" charset="0"/>
              <a:buNone/>
            </a:pPr>
            <a:r>
              <a:rPr lang="en-US" altLang="en-US" sz="2000">
                <a:latin typeface="Arial" charset="0"/>
              </a:rPr>
              <a:t>connected.</a:t>
            </a:r>
          </a:p>
          <a:p>
            <a:pPr>
              <a:buFont typeface="Verdana" charset="0"/>
              <a:buNone/>
            </a:pPr>
            <a:endParaRPr lang="en-GB" altLang="en-US" sz="2000">
              <a:latin typeface="Arial" charset="0"/>
            </a:endParaRPr>
          </a:p>
          <a:p>
            <a:pPr>
              <a:buFont typeface="Verdana" charset="0"/>
              <a:buNone/>
            </a:pPr>
            <a:r>
              <a:rPr lang="en-GB" altLang="en-US" sz="2000">
                <a:solidFill>
                  <a:srgbClr val="FF0000"/>
                </a:solidFill>
                <a:latin typeface="Arial" charset="0"/>
              </a:rPr>
              <a:t>ED  2</a:t>
            </a:r>
            <a:endParaRPr lang="en-US" altLang="en-US" sz="2000">
              <a:solidFill>
                <a:srgbClr val="FF0000"/>
              </a:solidFill>
              <a:latin typeface="Arial" charset="0"/>
            </a:endParaRPr>
          </a:p>
          <a:p>
            <a:pPr eaLnBrk="1" hangingPunct="1"/>
            <a:endParaRPr lang="en-GB" altLang="en-US" sz="2000">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7651"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grpSp>
        <p:nvGrpSpPr>
          <p:cNvPr id="27652" name="Group 5"/>
          <p:cNvGrpSpPr>
            <a:grpSpLocks/>
          </p:cNvGrpSpPr>
          <p:nvPr/>
        </p:nvGrpSpPr>
        <p:grpSpPr bwMode="auto">
          <a:xfrm>
            <a:off x="468313" y="1700213"/>
            <a:ext cx="5486400" cy="4648200"/>
            <a:chOff x="864" y="576"/>
            <a:chExt cx="3456" cy="2928"/>
          </a:xfrm>
        </p:grpSpPr>
        <p:sp>
          <p:nvSpPr>
            <p:cNvPr id="27656" name="Line 6"/>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7"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8" name="Line 8"/>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9"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0"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1"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2"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3"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4"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5" name="Line 15"/>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6" name="Text Box 16"/>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7667" name="Text Box 17"/>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7668" name="Text Box 18"/>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7669" name="Text Box 19"/>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7670" name="Text Box 20"/>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7671" name="Text Box 21"/>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7672" name="Text Box 22"/>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7673" name="Text Box 23"/>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7674" name="Text Box 24"/>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7675" name="Text Box 25"/>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7676" name="Text Box 26"/>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7677" name="Text Box 27"/>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7678" name="Text Box 28"/>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7679" name="Text Box 29"/>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7680" name="Text Box 30"/>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7681" name="Text Box 31"/>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7653" name="Line 36"/>
          <p:cNvSpPr>
            <a:spLocks noChangeShapeType="1"/>
          </p:cNvSpPr>
          <p:nvPr/>
        </p:nvSpPr>
        <p:spPr bwMode="auto">
          <a:xfrm flipV="1">
            <a:off x="925513" y="2159000"/>
            <a:ext cx="1279525" cy="1724025"/>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7654" name="Line 37"/>
          <p:cNvSpPr>
            <a:spLocks noChangeShapeType="1"/>
          </p:cNvSpPr>
          <p:nvPr/>
        </p:nvSpPr>
        <p:spPr bwMode="auto">
          <a:xfrm>
            <a:off x="925513" y="3886200"/>
            <a:ext cx="2133600" cy="1919288"/>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5875" name="Line 35"/>
          <p:cNvSpPr>
            <a:spLocks noChangeShapeType="1"/>
          </p:cNvSpPr>
          <p:nvPr/>
        </p:nvSpPr>
        <p:spPr bwMode="auto">
          <a:xfrm flipV="1">
            <a:off x="3059113" y="3908425"/>
            <a:ext cx="2452687" cy="1897063"/>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4749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7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6011863" y="1125538"/>
            <a:ext cx="266541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shortest</a:t>
            </a:r>
          </a:p>
          <a:p>
            <a:pPr>
              <a:buFont typeface="Verdana" charset="0"/>
              <a:buNone/>
            </a:pPr>
            <a:r>
              <a:rPr lang="en-US" altLang="en-US" sz="2000">
                <a:latin typeface="Arial" charset="0"/>
              </a:rPr>
              <a:t>edge connected to </a:t>
            </a:r>
          </a:p>
          <a:p>
            <a:pPr>
              <a:buFont typeface="Verdana" charset="0"/>
              <a:buNone/>
            </a:pPr>
            <a:r>
              <a:rPr lang="en-US" altLang="en-US" sz="2000">
                <a:latin typeface="Arial" charset="0"/>
              </a:rPr>
              <a:t>any vertex already </a:t>
            </a:r>
          </a:p>
          <a:p>
            <a:pPr>
              <a:buFont typeface="Verdana" charset="0"/>
              <a:buNone/>
            </a:pPr>
            <a:r>
              <a:rPr lang="en-US" altLang="en-US" sz="2000">
                <a:latin typeface="Arial" charset="0"/>
              </a:rPr>
              <a:t>connected.</a:t>
            </a:r>
          </a:p>
          <a:p>
            <a:pPr>
              <a:buFont typeface="Verdana" charset="0"/>
              <a:buNone/>
            </a:pPr>
            <a:endParaRPr lang="en-GB" altLang="en-US" sz="2000">
              <a:latin typeface="Arial" charset="0"/>
            </a:endParaRPr>
          </a:p>
          <a:p>
            <a:pPr>
              <a:buFont typeface="Verdana" charset="0"/>
              <a:buNone/>
            </a:pPr>
            <a:r>
              <a:rPr lang="en-GB" altLang="en-US" sz="2000">
                <a:solidFill>
                  <a:srgbClr val="FF0000"/>
                </a:solidFill>
                <a:latin typeface="Arial" charset="0"/>
              </a:rPr>
              <a:t>DC  4</a:t>
            </a:r>
            <a:endParaRPr lang="en-US" altLang="en-US" sz="2000">
              <a:solidFill>
                <a:srgbClr val="FF0000"/>
              </a:solidFill>
              <a:latin typeface="Arial" charset="0"/>
            </a:endParaRPr>
          </a:p>
          <a:p>
            <a:pPr eaLnBrk="1" hangingPunct="1"/>
            <a:endParaRPr lang="en-GB" altLang="en-US" sz="2000">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8675"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grpSp>
        <p:nvGrpSpPr>
          <p:cNvPr id="28676" name="Group 6"/>
          <p:cNvGrpSpPr>
            <a:grpSpLocks/>
          </p:cNvGrpSpPr>
          <p:nvPr/>
        </p:nvGrpSpPr>
        <p:grpSpPr bwMode="auto">
          <a:xfrm>
            <a:off x="468313" y="1700213"/>
            <a:ext cx="5486400" cy="4648200"/>
            <a:chOff x="864" y="576"/>
            <a:chExt cx="3456" cy="2928"/>
          </a:xfrm>
        </p:grpSpPr>
        <p:sp>
          <p:nvSpPr>
            <p:cNvPr id="28681" name="Line 7"/>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2" name="Line 8"/>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3" name="Line 9"/>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4" name="Line 10"/>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5" name="Line 11"/>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6" name="Line 12"/>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7" name="Line 13"/>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14"/>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15"/>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0" name="Line 16"/>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1" name="Text Box 17"/>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8692" name="Text Box 18"/>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8693" name="Text Box 19"/>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8694" name="Text Box 20"/>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8695" name="Text Box 21"/>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8696" name="Text Box 22"/>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8697" name="Text Box 23"/>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8698" name="Text Box 24"/>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8699" name="Text Box 25"/>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8700" name="Text Box 26"/>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8701" name="Text Box 27"/>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8702" name="Text Box 28"/>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8703" name="Text Box 29"/>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8704" name="Text Box 30"/>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8705" name="Text Box 31"/>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8706" name="Text Box 32"/>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8677" name="Line 38"/>
          <p:cNvSpPr>
            <a:spLocks noChangeShapeType="1"/>
          </p:cNvSpPr>
          <p:nvPr/>
        </p:nvSpPr>
        <p:spPr bwMode="auto">
          <a:xfrm flipV="1">
            <a:off x="925513" y="2159000"/>
            <a:ext cx="1279525" cy="1724025"/>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8678" name="Line 39"/>
          <p:cNvSpPr>
            <a:spLocks noChangeShapeType="1"/>
          </p:cNvSpPr>
          <p:nvPr/>
        </p:nvSpPr>
        <p:spPr bwMode="auto">
          <a:xfrm>
            <a:off x="925513" y="3886200"/>
            <a:ext cx="2133600" cy="1919288"/>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8679" name="Line 40"/>
          <p:cNvSpPr>
            <a:spLocks noChangeShapeType="1"/>
          </p:cNvSpPr>
          <p:nvPr/>
        </p:nvSpPr>
        <p:spPr bwMode="auto">
          <a:xfrm flipV="1">
            <a:off x="3059113" y="3908425"/>
            <a:ext cx="2452687" cy="1897063"/>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6901" name="Line 37"/>
          <p:cNvSpPr>
            <a:spLocks noChangeShapeType="1"/>
          </p:cNvSpPr>
          <p:nvPr/>
        </p:nvSpPr>
        <p:spPr bwMode="auto">
          <a:xfrm flipH="1" flipV="1">
            <a:off x="4356100" y="2133600"/>
            <a:ext cx="1155700" cy="1778000"/>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3930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90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6011863" y="1125538"/>
            <a:ext cx="266541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Verdana" charset="0"/>
              <a:buNone/>
            </a:pPr>
            <a:r>
              <a:rPr lang="en-US" altLang="en-US" sz="2000">
                <a:latin typeface="Arial" charset="0"/>
              </a:rPr>
              <a:t>Select the shortest</a:t>
            </a:r>
          </a:p>
          <a:p>
            <a:pPr>
              <a:buFont typeface="Verdana" charset="0"/>
              <a:buNone/>
            </a:pPr>
            <a:r>
              <a:rPr lang="en-US" altLang="en-US" sz="2000">
                <a:latin typeface="Arial" charset="0"/>
              </a:rPr>
              <a:t>edge connected to </a:t>
            </a:r>
          </a:p>
          <a:p>
            <a:pPr>
              <a:buFont typeface="Verdana" charset="0"/>
              <a:buNone/>
            </a:pPr>
            <a:r>
              <a:rPr lang="en-US" altLang="en-US" sz="2000">
                <a:latin typeface="Arial" charset="0"/>
              </a:rPr>
              <a:t>any vertex already </a:t>
            </a:r>
          </a:p>
          <a:p>
            <a:pPr>
              <a:buFont typeface="Verdana" charset="0"/>
              <a:buNone/>
            </a:pPr>
            <a:r>
              <a:rPr lang="en-US" altLang="en-US" sz="2000">
                <a:latin typeface="Arial" charset="0"/>
              </a:rPr>
              <a:t>connected.</a:t>
            </a:r>
            <a:endParaRPr lang="en-GB" altLang="en-US" sz="2000">
              <a:latin typeface="Arial" charset="0"/>
            </a:endParaRPr>
          </a:p>
          <a:p>
            <a:pPr>
              <a:buFont typeface="Verdana" charset="0"/>
              <a:buNone/>
            </a:pPr>
            <a:endParaRPr lang="en-GB" altLang="en-US" sz="2000">
              <a:latin typeface="Arial" charset="0"/>
            </a:endParaRPr>
          </a:p>
          <a:p>
            <a:pPr>
              <a:buFont typeface="Verdana" charset="0"/>
              <a:buNone/>
            </a:pPr>
            <a:r>
              <a:rPr lang="en-GB" altLang="en-US" sz="2000">
                <a:solidFill>
                  <a:srgbClr val="FF0000"/>
                </a:solidFill>
                <a:latin typeface="Arial" charset="0"/>
              </a:rPr>
              <a:t>EF  5</a:t>
            </a:r>
            <a:r>
              <a:rPr lang="en-GB" altLang="en-US" sz="2000">
                <a:latin typeface="Arial" charset="0"/>
              </a:rPr>
              <a:t>  </a:t>
            </a:r>
            <a:endParaRPr lang="en-US" altLang="en-US" sz="2000">
              <a:latin typeface="Arial" charset="0"/>
            </a:endParaRPr>
          </a:p>
          <a:p>
            <a:pPr eaLnBrk="1" hangingPunct="1"/>
            <a:endParaRPr lang="en-GB" altLang="en-US" sz="2000">
              <a:latin typeface="Arial" charset="0"/>
            </a:endParaRPr>
          </a:p>
          <a:p>
            <a:pPr eaLnBrk="1" hangingPunct="1"/>
            <a:endParaRPr lang="en-GB" altLang="en-US" sz="2000">
              <a:latin typeface="Arial" charset="0"/>
            </a:endParaRPr>
          </a:p>
          <a:p>
            <a:pPr eaLnBrk="1" hangingPunct="1"/>
            <a:endParaRPr lang="en-US" altLang="en-US" sz="2000">
              <a:latin typeface="Arial" charset="0"/>
            </a:endParaRPr>
          </a:p>
        </p:txBody>
      </p:sp>
      <p:sp>
        <p:nvSpPr>
          <p:cNvPr id="29699"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grpSp>
        <p:nvGrpSpPr>
          <p:cNvPr id="29700" name="Group 7"/>
          <p:cNvGrpSpPr>
            <a:grpSpLocks/>
          </p:cNvGrpSpPr>
          <p:nvPr/>
        </p:nvGrpSpPr>
        <p:grpSpPr bwMode="auto">
          <a:xfrm>
            <a:off x="468313" y="1700213"/>
            <a:ext cx="5486400" cy="4648200"/>
            <a:chOff x="864" y="576"/>
            <a:chExt cx="3456" cy="2928"/>
          </a:xfrm>
        </p:grpSpPr>
        <p:sp>
          <p:nvSpPr>
            <p:cNvPr id="29706" name="Line 8"/>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7" name="Line 9"/>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Line 10"/>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9" name="Line 11"/>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0" name="Line 12"/>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1" name="Line 13"/>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2" name="Line 14"/>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3" name="Line 15"/>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4" name="Line 16"/>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5" name="Line 17"/>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6" name="Text Box 18"/>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29717" name="Text Box 19"/>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29718" name="Text Box 20"/>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29719" name="Text Box 21"/>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29720" name="Text Box 22"/>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29721" name="Text Box 23"/>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29722" name="Text Box 24"/>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29723" name="Text Box 25"/>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29724" name="Text Box 26"/>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9725" name="Text Box 27"/>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9726" name="Text Box 28"/>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29727" name="Text Box 29"/>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29728" name="Text Box 30"/>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29729" name="Text Box 31"/>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29730" name="Text Box 32"/>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29731" name="Text Box 33"/>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29701" name="Line 40"/>
          <p:cNvSpPr>
            <a:spLocks noChangeShapeType="1"/>
          </p:cNvSpPr>
          <p:nvPr/>
        </p:nvSpPr>
        <p:spPr bwMode="auto">
          <a:xfrm flipV="1">
            <a:off x="925513" y="2159000"/>
            <a:ext cx="1279525" cy="1724025"/>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9702" name="Line 41"/>
          <p:cNvSpPr>
            <a:spLocks noChangeShapeType="1"/>
          </p:cNvSpPr>
          <p:nvPr/>
        </p:nvSpPr>
        <p:spPr bwMode="auto">
          <a:xfrm>
            <a:off x="925513" y="3886200"/>
            <a:ext cx="2133600" cy="1919288"/>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9703" name="Line 42"/>
          <p:cNvSpPr>
            <a:spLocks noChangeShapeType="1"/>
          </p:cNvSpPr>
          <p:nvPr/>
        </p:nvSpPr>
        <p:spPr bwMode="auto">
          <a:xfrm flipV="1">
            <a:off x="3059113" y="3908425"/>
            <a:ext cx="2452687" cy="1897063"/>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29704" name="Line 43"/>
          <p:cNvSpPr>
            <a:spLocks noChangeShapeType="1"/>
          </p:cNvSpPr>
          <p:nvPr/>
        </p:nvSpPr>
        <p:spPr bwMode="auto">
          <a:xfrm flipH="1" flipV="1">
            <a:off x="4356100" y="2133600"/>
            <a:ext cx="1155700" cy="1778000"/>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7927" name="Line 39"/>
          <p:cNvSpPr>
            <a:spLocks noChangeShapeType="1"/>
          </p:cNvSpPr>
          <p:nvPr/>
        </p:nvSpPr>
        <p:spPr bwMode="auto">
          <a:xfrm flipV="1">
            <a:off x="3059113" y="3921125"/>
            <a:ext cx="301625" cy="1884363"/>
          </a:xfrm>
          <a:prstGeom prst="line">
            <a:avLst/>
          </a:prstGeom>
          <a:noFill/>
          <a:ln w="3810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977918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92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827088" y="4762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spcBef>
                <a:spcPct val="50000"/>
              </a:spcBef>
            </a:pPr>
            <a:r>
              <a:rPr lang="en-GB" altLang="en-US" b="1">
                <a:latin typeface="Arial" charset="0"/>
              </a:rPr>
              <a:t>Prim’s Algorithm</a:t>
            </a:r>
            <a:endParaRPr lang="en-US" altLang="en-US" b="1">
              <a:latin typeface="Arial" charset="0"/>
            </a:endParaRPr>
          </a:p>
        </p:txBody>
      </p:sp>
      <p:grpSp>
        <p:nvGrpSpPr>
          <p:cNvPr id="30723" name="Group 8"/>
          <p:cNvGrpSpPr>
            <a:grpSpLocks/>
          </p:cNvGrpSpPr>
          <p:nvPr/>
        </p:nvGrpSpPr>
        <p:grpSpPr bwMode="auto">
          <a:xfrm>
            <a:off x="468313" y="1700213"/>
            <a:ext cx="5486400" cy="4648200"/>
            <a:chOff x="864" y="576"/>
            <a:chExt cx="3456" cy="2928"/>
          </a:xfrm>
        </p:grpSpPr>
        <p:sp>
          <p:nvSpPr>
            <p:cNvPr id="30730" name="Line 9"/>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1" name="Line 10"/>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2" name="Line 11"/>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3" name="Line 12"/>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4" name="Line 13"/>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Line 14"/>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6" name="Line 15"/>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7" name="Line 16"/>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8" name="Line 17"/>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9" name="Line 18"/>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0" name="Text Box 19"/>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A</a:t>
              </a:r>
            </a:p>
          </p:txBody>
        </p:sp>
        <p:sp>
          <p:nvSpPr>
            <p:cNvPr id="30741" name="Text Box 20"/>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F</a:t>
              </a:r>
            </a:p>
          </p:txBody>
        </p:sp>
        <p:sp>
          <p:nvSpPr>
            <p:cNvPr id="30742" name="Text Box 21"/>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B</a:t>
              </a:r>
            </a:p>
          </p:txBody>
        </p:sp>
        <p:sp>
          <p:nvSpPr>
            <p:cNvPr id="30743" name="Text Box 22"/>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C</a:t>
              </a:r>
            </a:p>
          </p:txBody>
        </p:sp>
        <p:sp>
          <p:nvSpPr>
            <p:cNvPr id="30744" name="Text Box 23"/>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D</a:t>
              </a:r>
            </a:p>
          </p:txBody>
        </p:sp>
        <p:sp>
          <p:nvSpPr>
            <p:cNvPr id="30745" name="Text Box 24"/>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E</a:t>
              </a:r>
            </a:p>
          </p:txBody>
        </p:sp>
        <p:sp>
          <p:nvSpPr>
            <p:cNvPr id="30746" name="Text Box 25"/>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2</a:t>
              </a:r>
            </a:p>
          </p:txBody>
        </p:sp>
        <p:sp>
          <p:nvSpPr>
            <p:cNvPr id="30747" name="Text Box 26"/>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7</a:t>
              </a:r>
            </a:p>
          </p:txBody>
        </p:sp>
        <p:sp>
          <p:nvSpPr>
            <p:cNvPr id="30748" name="Text Box 27"/>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30749" name="Text Box 28"/>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30750" name="Text Box 29"/>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sp>
          <p:nvSpPr>
            <p:cNvPr id="30751" name="Text Box 30"/>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6</a:t>
              </a:r>
            </a:p>
          </p:txBody>
        </p:sp>
        <p:sp>
          <p:nvSpPr>
            <p:cNvPr id="30752" name="Text Box 31"/>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4</a:t>
              </a:r>
            </a:p>
          </p:txBody>
        </p:sp>
        <p:sp>
          <p:nvSpPr>
            <p:cNvPr id="30753" name="Text Box 32"/>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5</a:t>
              </a:r>
            </a:p>
          </p:txBody>
        </p:sp>
        <p:sp>
          <p:nvSpPr>
            <p:cNvPr id="30754" name="Text Box 33"/>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3</a:t>
              </a:r>
            </a:p>
          </p:txBody>
        </p:sp>
        <p:sp>
          <p:nvSpPr>
            <p:cNvPr id="30755" name="Text Box 34"/>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t>8</a:t>
              </a:r>
            </a:p>
          </p:txBody>
        </p:sp>
      </p:grpSp>
      <p:sp>
        <p:nvSpPr>
          <p:cNvPr id="38953" name="Text Box 41"/>
          <p:cNvSpPr txBox="1">
            <a:spLocks noChangeArrowheads="1"/>
          </p:cNvSpPr>
          <p:nvPr/>
        </p:nvSpPr>
        <p:spPr bwMode="auto">
          <a:xfrm>
            <a:off x="6011863" y="1125538"/>
            <a:ext cx="288131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 typeface="Times New Roman" charset="0"/>
              <a:buNone/>
            </a:pPr>
            <a:r>
              <a:rPr lang="en-US" altLang="en-US" sz="2000">
                <a:latin typeface="Arial" charset="0"/>
              </a:rPr>
              <a:t>All vertices have been</a:t>
            </a:r>
          </a:p>
          <a:p>
            <a:pPr>
              <a:buFont typeface="Times New Roman" charset="0"/>
              <a:buNone/>
            </a:pPr>
            <a:r>
              <a:rPr lang="en-US" altLang="en-US" sz="2000">
                <a:latin typeface="Arial" charset="0"/>
              </a:rPr>
              <a:t>connected.</a:t>
            </a:r>
          </a:p>
          <a:p>
            <a:pPr>
              <a:buFont typeface="Times New Roman" charset="0"/>
              <a:buNone/>
            </a:pPr>
            <a:endParaRPr lang="en-GB" altLang="en-US" sz="2000">
              <a:latin typeface="Arial" charset="0"/>
            </a:endParaRPr>
          </a:p>
          <a:p>
            <a:pPr>
              <a:buFont typeface="Times New Roman" charset="0"/>
              <a:buNone/>
            </a:pPr>
            <a:r>
              <a:rPr lang="en-GB" altLang="en-US" sz="2000">
                <a:latin typeface="Arial" charset="0"/>
              </a:rPr>
              <a:t>The solution is</a:t>
            </a:r>
            <a:endParaRPr lang="en-US" altLang="en-US" sz="2000">
              <a:latin typeface="Arial" charset="0"/>
            </a:endParaRPr>
          </a:p>
          <a:p>
            <a:pPr>
              <a:buFont typeface="Verdana" charset="0"/>
              <a:buNone/>
            </a:pPr>
            <a:endParaRPr lang="en-GB" altLang="en-US" sz="2000">
              <a:latin typeface="Arial" charset="0"/>
            </a:endParaRPr>
          </a:p>
          <a:p>
            <a:pPr eaLnBrk="1" hangingPunct="1"/>
            <a:r>
              <a:rPr lang="en-GB" altLang="en-US" sz="2000" b="1">
                <a:latin typeface="Arial" charset="0"/>
              </a:rPr>
              <a:t>AB 3</a:t>
            </a:r>
          </a:p>
          <a:p>
            <a:pPr eaLnBrk="1" hangingPunct="1"/>
            <a:r>
              <a:rPr lang="en-GB" altLang="en-US" sz="2000" b="1">
                <a:latin typeface="Arial" charset="0"/>
              </a:rPr>
              <a:t>AE 4</a:t>
            </a:r>
          </a:p>
          <a:p>
            <a:pPr eaLnBrk="1" hangingPunct="1"/>
            <a:r>
              <a:rPr lang="en-GB" altLang="en-US" sz="2000" b="1">
                <a:latin typeface="Arial" charset="0"/>
              </a:rPr>
              <a:t>ED 2</a:t>
            </a:r>
          </a:p>
          <a:p>
            <a:pPr eaLnBrk="1" hangingPunct="1"/>
            <a:r>
              <a:rPr lang="en-GB" altLang="en-US" sz="2000" b="1">
                <a:latin typeface="Arial" charset="0"/>
              </a:rPr>
              <a:t>DC 4</a:t>
            </a:r>
          </a:p>
          <a:p>
            <a:pPr eaLnBrk="1" hangingPunct="1"/>
            <a:r>
              <a:rPr lang="en-GB" altLang="en-US" sz="2000" b="1">
                <a:latin typeface="Arial" charset="0"/>
              </a:rPr>
              <a:t>EF 5</a:t>
            </a:r>
          </a:p>
          <a:p>
            <a:pPr eaLnBrk="1" hangingPunct="1"/>
            <a:endParaRPr lang="en-GB" altLang="en-US" sz="2000" b="1">
              <a:latin typeface="Arial" charset="0"/>
            </a:endParaRPr>
          </a:p>
          <a:p>
            <a:pPr eaLnBrk="1" hangingPunct="1"/>
            <a:endParaRPr lang="en-GB" altLang="en-US" sz="2000">
              <a:latin typeface="Arial" charset="0"/>
            </a:endParaRPr>
          </a:p>
          <a:p>
            <a:pPr eaLnBrk="1" hangingPunct="1"/>
            <a:r>
              <a:rPr lang="en-GB" altLang="en-US" sz="2000">
                <a:latin typeface="Arial" charset="0"/>
              </a:rPr>
              <a:t>Total weight of tree: 18</a:t>
            </a:r>
          </a:p>
          <a:p>
            <a:pPr eaLnBrk="1" hangingPunct="1"/>
            <a:endParaRPr lang="en-US" altLang="en-US" sz="2000">
              <a:latin typeface="Arial" charset="0"/>
            </a:endParaRPr>
          </a:p>
        </p:txBody>
      </p:sp>
      <p:sp>
        <p:nvSpPr>
          <p:cNvPr id="30725" name="Line 42"/>
          <p:cNvSpPr>
            <a:spLocks noChangeShapeType="1"/>
          </p:cNvSpPr>
          <p:nvPr/>
        </p:nvSpPr>
        <p:spPr bwMode="auto">
          <a:xfrm flipV="1">
            <a:off x="925513" y="2159000"/>
            <a:ext cx="1279525" cy="1724025"/>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0726" name="Line 43"/>
          <p:cNvSpPr>
            <a:spLocks noChangeShapeType="1"/>
          </p:cNvSpPr>
          <p:nvPr/>
        </p:nvSpPr>
        <p:spPr bwMode="auto">
          <a:xfrm>
            <a:off x="925513" y="3886200"/>
            <a:ext cx="2133600" cy="1919288"/>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0727" name="Line 44"/>
          <p:cNvSpPr>
            <a:spLocks noChangeShapeType="1"/>
          </p:cNvSpPr>
          <p:nvPr/>
        </p:nvSpPr>
        <p:spPr bwMode="auto">
          <a:xfrm flipV="1">
            <a:off x="3059113" y="3908425"/>
            <a:ext cx="2452687" cy="1897063"/>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0728" name="Line 45"/>
          <p:cNvSpPr>
            <a:spLocks noChangeShapeType="1"/>
          </p:cNvSpPr>
          <p:nvPr/>
        </p:nvSpPr>
        <p:spPr bwMode="auto">
          <a:xfrm flipH="1" flipV="1">
            <a:off x="4356100" y="2133600"/>
            <a:ext cx="1155700" cy="1778000"/>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0729" name="Line 46"/>
          <p:cNvSpPr>
            <a:spLocks noChangeShapeType="1"/>
          </p:cNvSpPr>
          <p:nvPr/>
        </p:nvSpPr>
        <p:spPr bwMode="auto">
          <a:xfrm flipV="1">
            <a:off x="3059113" y="3921125"/>
            <a:ext cx="301625" cy="1884363"/>
          </a:xfrm>
          <a:prstGeom prst="line">
            <a:avLst/>
          </a:prstGeom>
          <a:noFill/>
          <a:ln w="38100">
            <a:solidFill>
              <a:schemeClr val="accent2"/>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245655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609600" y="1371600"/>
            <a:ext cx="80930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buFontTx/>
              <a:buChar char="•"/>
            </a:pPr>
            <a:r>
              <a:rPr lang="en-GB" altLang="en-US">
                <a:latin typeface="Verdana" charset="0"/>
              </a:rPr>
              <a:t>Both algorithms will always give solutions with the same length.</a:t>
            </a:r>
          </a:p>
          <a:p>
            <a:pPr eaLnBrk="1" hangingPunct="1"/>
            <a:endParaRPr lang="en-GB" altLang="en-US">
              <a:latin typeface="Verdana" charset="0"/>
            </a:endParaRPr>
          </a:p>
          <a:p>
            <a:pPr eaLnBrk="1" hangingPunct="1">
              <a:buFontTx/>
              <a:buChar char="•"/>
            </a:pPr>
            <a:r>
              <a:rPr lang="en-GB" altLang="en-US">
                <a:latin typeface="Verdana" charset="0"/>
              </a:rPr>
              <a:t>They will usually select edges in a different order – you must show this in your workings.</a:t>
            </a:r>
          </a:p>
          <a:p>
            <a:pPr eaLnBrk="1" hangingPunct="1"/>
            <a:endParaRPr lang="en-GB" altLang="en-US">
              <a:latin typeface="Verdana" charset="0"/>
            </a:endParaRPr>
          </a:p>
          <a:p>
            <a:pPr eaLnBrk="1" hangingPunct="1">
              <a:buFontTx/>
              <a:buChar char="•"/>
            </a:pPr>
            <a:r>
              <a:rPr lang="en-GB" altLang="en-US">
                <a:latin typeface="Verdana" charset="0"/>
              </a:rPr>
              <a:t>Occasionally they will use different edges – this may happen when you have to choose between edges with the same length. In this case there is more than one minimum connector for the network.</a:t>
            </a:r>
          </a:p>
        </p:txBody>
      </p:sp>
      <p:sp>
        <p:nvSpPr>
          <p:cNvPr id="31747" name="Text Box 3"/>
          <p:cNvSpPr txBox="1">
            <a:spLocks noChangeArrowheads="1"/>
          </p:cNvSpPr>
          <p:nvPr/>
        </p:nvSpPr>
        <p:spPr bwMode="auto">
          <a:xfrm>
            <a:off x="914400" y="3810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128"/>
              </a:defRPr>
            </a:lvl1pPr>
            <a:lvl2pPr marL="37931725" indent="-37474525" eaLnBrk="0" hangingPunct="0">
              <a:defRPr sz="2400">
                <a:solidFill>
                  <a:schemeClr val="tx1"/>
                </a:solidFill>
                <a:latin typeface="Times New Roman" charset="0"/>
                <a:ea typeface="ＭＳ Ｐゴシック" charset="-128"/>
              </a:defRPr>
            </a:lvl2pPr>
            <a:lvl3pPr eaLnBrk="0" hangingPunct="0">
              <a:defRPr sz="2400">
                <a:solidFill>
                  <a:schemeClr val="tx1"/>
                </a:solidFill>
                <a:latin typeface="Times New Roman" charset="0"/>
                <a:ea typeface="ＭＳ Ｐゴシック" charset="-128"/>
              </a:defRPr>
            </a:lvl3pPr>
            <a:lvl4pPr eaLnBrk="0" hangingPunct="0">
              <a:defRPr sz="2400">
                <a:solidFill>
                  <a:schemeClr val="tx1"/>
                </a:solidFill>
                <a:latin typeface="Times New Roman" charset="0"/>
                <a:ea typeface="ＭＳ Ｐゴシック" charset="-128"/>
              </a:defRPr>
            </a:lvl4pPr>
            <a:lvl5pPr eaLnBrk="0" hangingPunct="0">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GB" altLang="en-US">
                <a:latin typeface="Verdana" charset="0"/>
              </a:rPr>
              <a:t>Some points to note</a:t>
            </a:r>
          </a:p>
        </p:txBody>
      </p:sp>
    </p:spTree>
    <p:extLst>
      <p:ext uri="{BB962C8B-B14F-4D97-AF65-F5344CB8AC3E}">
        <p14:creationId xmlns:p14="http://schemas.microsoft.com/office/powerpoint/2010/main" val="11317319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b="1">
                <a:solidFill>
                  <a:srgbClr val="0B5394"/>
                </a:solidFill>
                <a:latin typeface="Arial" charset="0"/>
              </a:rPr>
              <a:t>Edsger Wybe Dijkstra</a:t>
            </a:r>
          </a:p>
        </p:txBody>
      </p:sp>
      <p:sp>
        <p:nvSpPr>
          <p:cNvPr id="10243" name="Rectangle 2"/>
          <p:cNvSpPr>
            <a:spLocks noGrp="1" noChangeArrowheads="1"/>
          </p:cNvSpPr>
          <p:nvPr>
            <p:ph sz="quarter" idx="1"/>
          </p:nvPr>
        </p:nvSpPr>
        <p:spPr>
          <a:xfrm>
            <a:off x="240030" y="1291590"/>
            <a:ext cx="8703945" cy="4940618"/>
          </a:xfrm>
        </p:spPr>
        <p:txBody>
          <a:bodyPr lIns="0" tIns="0" rIns="0" bIns="0">
            <a:noAutofit/>
          </a:bodyPr>
          <a:lstStyle/>
          <a:p>
            <a:pPr marL="0" indent="0">
              <a:lnSpc>
                <a:spcPct val="95000"/>
              </a:lnSpc>
              <a:spcBef>
                <a:spcPct val="0"/>
              </a:spcBef>
              <a:buNone/>
            </a:pPr>
            <a:r>
              <a:rPr lang="en-US" altLang="en-US" sz="2400" dirty="0">
                <a:solidFill>
                  <a:srgbClr val="444444"/>
                </a:solidFill>
                <a:latin typeface="Arial" charset="0"/>
              </a:rPr>
              <a:t>- May 11, 1930 – August 6, 2002</a:t>
            </a:r>
            <a:endParaRPr lang="en-US" altLang="en-US" sz="2400" dirty="0"/>
          </a:p>
          <a:p>
            <a:pPr marL="0" indent="0">
              <a:lnSpc>
                <a:spcPct val="95000"/>
              </a:lnSpc>
              <a:spcBef>
                <a:spcPct val="0"/>
              </a:spcBef>
              <a:buNone/>
            </a:pPr>
            <a:r>
              <a:rPr lang="en-US" altLang="en-US" sz="2400" dirty="0">
                <a:solidFill>
                  <a:srgbClr val="444444"/>
                </a:solidFill>
                <a:latin typeface="Arial" charset="0"/>
              </a:rPr>
              <a:t> </a:t>
            </a:r>
            <a:endParaRPr lang="en-US" altLang="en-US" sz="2400" dirty="0"/>
          </a:p>
          <a:p>
            <a:pPr marL="0" indent="0">
              <a:lnSpc>
                <a:spcPct val="95000"/>
              </a:lnSpc>
              <a:spcBef>
                <a:spcPct val="0"/>
              </a:spcBef>
              <a:buNone/>
            </a:pPr>
            <a:r>
              <a:rPr lang="en-US" altLang="en-US" sz="2400" dirty="0">
                <a:solidFill>
                  <a:srgbClr val="444444"/>
                </a:solidFill>
                <a:latin typeface="Arial" charset="0"/>
              </a:rPr>
              <a:t>- Received the 1972 A. M. Turing Award, widely considered the most prestigious award in computer science.  </a:t>
            </a:r>
            <a:endParaRPr lang="en-US" altLang="en-US" sz="2400" dirty="0"/>
          </a:p>
          <a:p>
            <a:pPr marL="0" indent="0">
              <a:lnSpc>
                <a:spcPct val="95000"/>
              </a:lnSpc>
              <a:spcBef>
                <a:spcPct val="0"/>
              </a:spcBef>
              <a:buNone/>
            </a:pPr>
            <a:endParaRPr lang="en-US" altLang="en-US" sz="2400" dirty="0">
              <a:solidFill>
                <a:srgbClr val="444444"/>
              </a:solidFill>
              <a:latin typeface="Arial" charset="0"/>
            </a:endParaRPr>
          </a:p>
          <a:p>
            <a:pPr marL="0" indent="0">
              <a:lnSpc>
                <a:spcPct val="95000"/>
              </a:lnSpc>
              <a:spcBef>
                <a:spcPct val="0"/>
              </a:spcBef>
              <a:buNone/>
            </a:pPr>
            <a:r>
              <a:rPr lang="en-US" altLang="en-US" sz="2400" dirty="0">
                <a:solidFill>
                  <a:srgbClr val="444444"/>
                </a:solidFill>
                <a:latin typeface="Arial" charset="0"/>
              </a:rPr>
              <a:t>- The Schlumberger Centennial Chair of Computer Sciences at The University of Texas at Austin from 1984 until 2000</a:t>
            </a:r>
            <a:endParaRPr lang="en-US" altLang="en-US" sz="2400" dirty="0"/>
          </a:p>
          <a:p>
            <a:pPr marL="0" indent="0">
              <a:lnSpc>
                <a:spcPct val="95000"/>
              </a:lnSpc>
              <a:spcBef>
                <a:spcPct val="0"/>
              </a:spcBef>
              <a:buNone/>
            </a:pPr>
            <a:r>
              <a:rPr lang="en-US" altLang="en-US" sz="2400" dirty="0">
                <a:solidFill>
                  <a:srgbClr val="444444"/>
                </a:solidFill>
                <a:latin typeface="Arial" charset="0"/>
              </a:rPr>
              <a:t> </a:t>
            </a:r>
            <a:endParaRPr lang="en-US" altLang="en-US" sz="2400" dirty="0"/>
          </a:p>
          <a:p>
            <a:pPr marL="0" indent="0">
              <a:lnSpc>
                <a:spcPct val="95000"/>
              </a:lnSpc>
              <a:spcBef>
                <a:spcPct val="0"/>
              </a:spcBef>
              <a:buNone/>
            </a:pPr>
            <a:r>
              <a:rPr lang="en-US" altLang="en-US" sz="2400" dirty="0">
                <a:solidFill>
                  <a:srgbClr val="444444"/>
                </a:solidFill>
                <a:latin typeface="Arial" charset="0"/>
              </a:rPr>
              <a:t>- Made a strong case against use of the GOTO statement in programming languages and helped lead to its deprecation.</a:t>
            </a:r>
            <a:endParaRPr lang="en-US" altLang="en-US" sz="2400" dirty="0"/>
          </a:p>
          <a:p>
            <a:pPr marL="0" indent="0">
              <a:lnSpc>
                <a:spcPct val="95000"/>
              </a:lnSpc>
              <a:spcBef>
                <a:spcPct val="0"/>
              </a:spcBef>
              <a:buNone/>
            </a:pPr>
            <a:r>
              <a:rPr lang="en-US" altLang="en-US" sz="2400" dirty="0">
                <a:solidFill>
                  <a:srgbClr val="444444"/>
                </a:solidFill>
                <a:latin typeface="Arial" charset="0"/>
              </a:rPr>
              <a:t> </a:t>
            </a:r>
            <a:endParaRPr lang="en-US" altLang="en-US" sz="2400" dirty="0"/>
          </a:p>
          <a:p>
            <a:pPr marL="0" indent="0">
              <a:lnSpc>
                <a:spcPct val="95000"/>
              </a:lnSpc>
              <a:spcBef>
                <a:spcPct val="0"/>
              </a:spcBef>
              <a:buNone/>
            </a:pPr>
            <a:r>
              <a:rPr lang="en-US" altLang="en-US" sz="2400" dirty="0">
                <a:solidFill>
                  <a:srgbClr val="444444"/>
                </a:solidFill>
                <a:latin typeface="Arial" charset="0"/>
              </a:rPr>
              <a:t>- Known for his many essays on programming.</a:t>
            </a:r>
            <a:endParaRPr lang="en-US" altLang="en-US" sz="2400" dirty="0"/>
          </a:p>
          <a:p>
            <a:pPr marL="0" indent="0">
              <a:lnSpc>
                <a:spcPct val="95000"/>
              </a:lnSpc>
              <a:spcBef>
                <a:spcPct val="0"/>
              </a:spcBef>
              <a:buNone/>
            </a:pPr>
            <a:endParaRPr lang="en-US" altLang="en-US" sz="2400" dirty="0">
              <a:solidFill>
                <a:srgbClr val="444444"/>
              </a:solidFill>
              <a:latin typeface="Arial" charset="0"/>
            </a:endParaRPr>
          </a:p>
          <a:p>
            <a:pPr marL="0" indent="0">
              <a:lnSpc>
                <a:spcPct val="95000"/>
              </a:lnSpc>
              <a:spcBef>
                <a:spcPct val="0"/>
              </a:spcBef>
              <a:buNone/>
            </a:pPr>
            <a:endParaRPr lang="en-US" altLang="en-US" sz="2400" dirty="0">
              <a:solidFill>
                <a:srgbClr val="444444"/>
              </a:solidFill>
              <a:latin typeface="Arial" charset="0"/>
            </a:endParaRPr>
          </a:p>
          <a:p>
            <a:pPr marL="0" indent="0">
              <a:lnSpc>
                <a:spcPct val="95000"/>
              </a:lnSpc>
              <a:spcBef>
                <a:spcPct val="0"/>
              </a:spcBef>
              <a:buNone/>
            </a:pPr>
            <a:endParaRPr lang="en-US" altLang="en-US" sz="2400" dirty="0">
              <a:solidFill>
                <a:srgbClr val="444444"/>
              </a:solidFill>
              <a:latin typeface="Arial" charset="0"/>
            </a:endParaRPr>
          </a:p>
          <a:p>
            <a:pPr marL="0" indent="0">
              <a:lnSpc>
                <a:spcPct val="95000"/>
              </a:lnSpc>
              <a:spcBef>
                <a:spcPct val="0"/>
              </a:spcBef>
              <a:buNone/>
            </a:pPr>
            <a:endParaRPr lang="en-US" altLang="en-US" sz="2400" dirty="0">
              <a:solidFill>
                <a:srgbClr val="444444"/>
              </a:solidFill>
              <a:latin typeface="Arial" charset="0"/>
            </a:endParaRPr>
          </a:p>
        </p:txBody>
      </p:sp>
    </p:spTree>
    <p:extLst>
      <p:ext uri="{BB962C8B-B14F-4D97-AF65-F5344CB8AC3E}">
        <p14:creationId xmlns:p14="http://schemas.microsoft.com/office/powerpoint/2010/main" val="615709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222885" y="274320"/>
            <a:ext cx="8698230" cy="822960"/>
          </a:xfrm>
        </p:spPr>
        <p:txBody>
          <a:bodyPr lIns="0" tIns="0" rIns="0" bIns="0" anchor="t">
            <a:normAutofit fontScale="90000"/>
          </a:bodyPr>
          <a:lstStyle/>
          <a:p>
            <a:pPr>
              <a:lnSpc>
                <a:spcPct val="95000"/>
              </a:lnSpc>
              <a:defRPr/>
            </a:pPr>
            <a:r>
              <a:rPr lang="en-US" sz="3900" b="1">
                <a:solidFill>
                  <a:srgbClr val="3B62AF"/>
                </a:solidFill>
                <a:latin typeface="Arial" charset="0"/>
              </a:rPr>
              <a:t>Single-Source Shortest Path Problem </a:t>
            </a:r>
          </a:p>
        </p:txBody>
      </p:sp>
      <p:sp>
        <p:nvSpPr>
          <p:cNvPr id="11267" name="Rectangle 2"/>
          <p:cNvSpPr>
            <a:spLocks noGrp="1" noChangeArrowheads="1"/>
          </p:cNvSpPr>
          <p:nvPr>
            <p:ph sz="quarter" idx="1"/>
          </p:nvPr>
        </p:nvSpPr>
        <p:spPr>
          <a:xfrm>
            <a:off x="320040" y="1440180"/>
            <a:ext cx="8698230" cy="4937760"/>
          </a:xfrm>
        </p:spPr>
        <p:txBody>
          <a:bodyPr lIns="0" tIns="0" rIns="0" bIns="0"/>
          <a:lstStyle/>
          <a:p>
            <a:pPr marL="0" indent="0">
              <a:lnSpc>
                <a:spcPct val="95000"/>
              </a:lnSpc>
              <a:spcBef>
                <a:spcPct val="0"/>
              </a:spcBef>
              <a:buNone/>
            </a:pPr>
            <a:r>
              <a:rPr lang="en-US" altLang="en-US" b="1" u="sng">
                <a:solidFill>
                  <a:srgbClr val="444444"/>
                </a:solidFill>
                <a:latin typeface="Arial" charset="0"/>
              </a:rPr>
              <a:t>Single-Source Shortest Path Problem</a:t>
            </a:r>
            <a:r>
              <a:rPr lang="en-US" altLang="en-US" b="1">
                <a:solidFill>
                  <a:srgbClr val="444444"/>
                </a:solidFill>
                <a:latin typeface="Arial" charset="0"/>
              </a:rPr>
              <a:t> </a:t>
            </a:r>
            <a:r>
              <a:rPr lang="en-US" altLang="en-US">
                <a:solidFill>
                  <a:srgbClr val="444444"/>
                </a:solidFill>
                <a:latin typeface="Arial" charset="0"/>
              </a:rPr>
              <a:t>- The problem of finding shortest paths from a source vertex </a:t>
            </a:r>
            <a:r>
              <a:rPr lang="en-US" altLang="en-US" i="1">
                <a:solidFill>
                  <a:srgbClr val="444444"/>
                </a:solidFill>
                <a:latin typeface="Arial" charset="0"/>
              </a:rPr>
              <a:t>v</a:t>
            </a:r>
            <a:r>
              <a:rPr lang="en-US" altLang="en-US">
                <a:solidFill>
                  <a:srgbClr val="444444"/>
                </a:solidFill>
                <a:latin typeface="Arial" charset="0"/>
              </a:rPr>
              <a:t> to all other vertices in the graph.</a:t>
            </a: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722" y="3086100"/>
            <a:ext cx="3807618" cy="25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06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en-US" b="1"/>
              <a:t>Adjacency Lists Representation</a:t>
            </a:r>
          </a:p>
        </p:txBody>
      </p:sp>
      <p:sp>
        <p:nvSpPr>
          <p:cNvPr id="225283" name="Rectangle 3"/>
          <p:cNvSpPr>
            <a:spLocks noGrp="1" noChangeArrowheads="1"/>
          </p:cNvSpPr>
          <p:nvPr>
            <p:ph type="body" idx="1"/>
          </p:nvPr>
        </p:nvSpPr>
        <p:spPr/>
        <p:txBody>
          <a:bodyPr/>
          <a:lstStyle/>
          <a:p>
            <a:r>
              <a:rPr lang="en-US" altLang="en-US"/>
              <a:t>A graph of n nodes is represented by a one-dimensional array L of linked lists, where</a:t>
            </a:r>
          </a:p>
          <a:p>
            <a:pPr lvl="1"/>
            <a:r>
              <a:rPr lang="en-US" altLang="en-US"/>
              <a:t>L[i] is the linked list containing all the nodes adjacent from node i. </a:t>
            </a:r>
          </a:p>
          <a:p>
            <a:pPr lvl="1"/>
            <a:r>
              <a:rPr lang="en-US" altLang="en-US"/>
              <a:t>The nodes in the list L[i] are in no particular order</a:t>
            </a:r>
          </a:p>
        </p:txBody>
      </p:sp>
    </p:spTree>
    <p:extLst>
      <p:ext uri="{BB962C8B-B14F-4D97-AF65-F5344CB8AC3E}">
        <p14:creationId xmlns:p14="http://schemas.microsoft.com/office/powerpoint/2010/main" val="38764693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b="1">
                <a:solidFill>
                  <a:srgbClr val="3B62AF"/>
                </a:solidFill>
                <a:latin typeface="Arial" charset="0"/>
              </a:rPr>
              <a:t>Dijkstra's algorithm </a:t>
            </a:r>
          </a:p>
        </p:txBody>
      </p:sp>
      <p:sp>
        <p:nvSpPr>
          <p:cNvPr id="12291" name="Rectangle 2"/>
          <p:cNvSpPr>
            <a:spLocks noGrp="1" noChangeArrowheads="1"/>
          </p:cNvSpPr>
          <p:nvPr>
            <p:ph sz="quarter" idx="1"/>
          </p:nvPr>
        </p:nvSpPr>
        <p:spPr>
          <a:xfrm>
            <a:off x="220028" y="1171575"/>
            <a:ext cx="8398193" cy="4939189"/>
          </a:xfrm>
        </p:spPr>
        <p:txBody>
          <a:bodyPr lIns="0" tIns="0" rIns="0" bIns="0">
            <a:normAutofit lnSpcReduction="10000"/>
          </a:bodyPr>
          <a:lstStyle/>
          <a:p>
            <a:pPr marL="0" indent="0">
              <a:lnSpc>
                <a:spcPct val="95000"/>
              </a:lnSpc>
              <a:spcBef>
                <a:spcPct val="0"/>
              </a:spcBef>
              <a:buNone/>
            </a:pPr>
            <a:r>
              <a:rPr lang="en-US" altLang="en-US" b="1" u="sng" dirty="0" err="1">
                <a:solidFill>
                  <a:srgbClr val="444444"/>
                </a:solidFill>
                <a:latin typeface="Arial" charset="0"/>
              </a:rPr>
              <a:t>Dijkstra's</a:t>
            </a:r>
            <a:r>
              <a:rPr lang="en-US" altLang="en-US" b="1" u="sng" dirty="0">
                <a:solidFill>
                  <a:srgbClr val="444444"/>
                </a:solidFill>
                <a:latin typeface="Arial" charset="0"/>
              </a:rPr>
              <a:t> algorithm</a:t>
            </a:r>
            <a:r>
              <a:rPr lang="en-US" altLang="en-US" b="1" dirty="0">
                <a:solidFill>
                  <a:srgbClr val="444444"/>
                </a:solidFill>
                <a:latin typeface="Arial" charset="0"/>
              </a:rPr>
              <a:t> </a:t>
            </a:r>
            <a:r>
              <a:rPr lang="en-US" altLang="en-US" dirty="0">
                <a:solidFill>
                  <a:srgbClr val="444444"/>
                </a:solidFill>
                <a:latin typeface="Arial" charset="0"/>
              </a:rPr>
              <a:t>-</a:t>
            </a:r>
            <a:r>
              <a:rPr lang="en-US" altLang="en-US" b="1" dirty="0">
                <a:solidFill>
                  <a:srgbClr val="444444"/>
                </a:solidFill>
                <a:latin typeface="Arial" charset="0"/>
              </a:rPr>
              <a:t> </a:t>
            </a:r>
            <a:r>
              <a:rPr lang="en-US" altLang="en-US" dirty="0">
                <a:solidFill>
                  <a:srgbClr val="444444"/>
                </a:solidFill>
                <a:latin typeface="Arial" charset="0"/>
              </a:rPr>
              <a:t>is a solution to the single-source shortest path problem in graph theory. </a:t>
            </a:r>
            <a:endParaRPr lang="en-US" altLang="en-US" dirty="0"/>
          </a:p>
          <a:p>
            <a:pPr marL="0" indent="0">
              <a:lnSpc>
                <a:spcPct val="95000"/>
              </a:lnSpc>
              <a:spcBef>
                <a:spcPct val="0"/>
              </a:spcBef>
              <a:buNone/>
            </a:pPr>
            <a:r>
              <a:rPr lang="en-US" altLang="en-US" dirty="0">
                <a:solidFill>
                  <a:srgbClr val="444444"/>
                </a:solidFill>
                <a:latin typeface="Arial" charset="0"/>
              </a:rPr>
              <a:t> </a:t>
            </a:r>
            <a:endParaRPr lang="en-US" altLang="en-US" dirty="0"/>
          </a:p>
          <a:p>
            <a:pPr marL="0" indent="0">
              <a:lnSpc>
                <a:spcPct val="95000"/>
              </a:lnSpc>
              <a:spcBef>
                <a:spcPct val="0"/>
              </a:spcBef>
              <a:buNone/>
            </a:pPr>
            <a:r>
              <a:rPr lang="en-US" altLang="en-US" dirty="0">
                <a:solidFill>
                  <a:srgbClr val="990000"/>
                </a:solidFill>
                <a:latin typeface="Arial" charset="0"/>
              </a:rPr>
              <a:t>Input:</a:t>
            </a:r>
            <a:r>
              <a:rPr lang="en-US" altLang="en-US" dirty="0">
                <a:solidFill>
                  <a:srgbClr val="444444"/>
                </a:solidFill>
                <a:latin typeface="Arial" charset="0"/>
              </a:rPr>
              <a:t> Weighted graph G={E,V} and source vertex </a:t>
            </a:r>
            <a:r>
              <a:rPr lang="en-US" altLang="en-US" i="1" dirty="0" err="1">
                <a:solidFill>
                  <a:srgbClr val="444444"/>
                </a:solidFill>
                <a:latin typeface="Arial" charset="0"/>
              </a:rPr>
              <a:t>v</a:t>
            </a:r>
            <a:r>
              <a:rPr lang="en-US" altLang="en-US" dirty="0" err="1">
                <a:latin typeface="Constantia" pitchFamily="18" charset="0"/>
              </a:rPr>
              <a:t>∈</a:t>
            </a:r>
            <a:r>
              <a:rPr lang="en-US" altLang="en-US" dirty="0" err="1">
                <a:solidFill>
                  <a:srgbClr val="444444"/>
                </a:solidFill>
                <a:latin typeface="Arial" charset="0"/>
              </a:rPr>
              <a:t>V</a:t>
            </a:r>
            <a:r>
              <a:rPr lang="en-US" altLang="en-US" dirty="0">
                <a:solidFill>
                  <a:srgbClr val="444444"/>
                </a:solidFill>
                <a:latin typeface="Arial" charset="0"/>
              </a:rPr>
              <a:t>, such that all edge weights are nonnegative</a:t>
            </a:r>
            <a:endParaRPr lang="en-US" altLang="en-US" dirty="0"/>
          </a:p>
          <a:p>
            <a:pPr marL="0" indent="0">
              <a:lnSpc>
                <a:spcPct val="95000"/>
              </a:lnSpc>
              <a:spcBef>
                <a:spcPct val="0"/>
              </a:spcBef>
              <a:buNone/>
            </a:pPr>
            <a:r>
              <a:rPr lang="en-US" altLang="en-US" dirty="0">
                <a:solidFill>
                  <a:srgbClr val="444444"/>
                </a:solidFill>
                <a:latin typeface="Arial" charset="0"/>
              </a:rPr>
              <a:t> </a:t>
            </a:r>
            <a:endParaRPr lang="en-US" altLang="en-US" dirty="0"/>
          </a:p>
          <a:p>
            <a:pPr marL="0" indent="0">
              <a:lnSpc>
                <a:spcPct val="95000"/>
              </a:lnSpc>
              <a:spcBef>
                <a:spcPct val="0"/>
              </a:spcBef>
              <a:buNone/>
            </a:pPr>
            <a:r>
              <a:rPr lang="en-US" altLang="en-US" dirty="0">
                <a:solidFill>
                  <a:srgbClr val="990000"/>
                </a:solidFill>
                <a:latin typeface="Arial" charset="0"/>
              </a:rPr>
              <a:t>Output:</a:t>
            </a:r>
            <a:r>
              <a:rPr lang="en-US" altLang="en-US" dirty="0">
                <a:solidFill>
                  <a:srgbClr val="444444"/>
                </a:solidFill>
                <a:latin typeface="Arial" charset="0"/>
              </a:rPr>
              <a:t> Lengths of shortest paths (or the shortest paths themselves) from a given source vertex</a:t>
            </a:r>
            <a:r>
              <a:rPr lang="en-US" altLang="en-US" i="1" dirty="0">
                <a:solidFill>
                  <a:srgbClr val="444444"/>
                </a:solidFill>
                <a:latin typeface="Arial" charset="0"/>
              </a:rPr>
              <a:t> </a:t>
            </a:r>
            <a:r>
              <a:rPr lang="en-US" altLang="en-US" i="1" dirty="0" err="1">
                <a:solidFill>
                  <a:srgbClr val="444444"/>
                </a:solidFill>
                <a:latin typeface="Arial" charset="0"/>
              </a:rPr>
              <a:t>v</a:t>
            </a:r>
            <a:r>
              <a:rPr lang="en-US" altLang="en-US" dirty="0" err="1">
                <a:latin typeface="Constantia" pitchFamily="18" charset="0"/>
              </a:rPr>
              <a:t>∈</a:t>
            </a:r>
            <a:r>
              <a:rPr lang="en-US" altLang="en-US" dirty="0" err="1">
                <a:solidFill>
                  <a:srgbClr val="444444"/>
                </a:solidFill>
                <a:latin typeface="Arial" charset="0"/>
              </a:rPr>
              <a:t>V</a:t>
            </a:r>
            <a:r>
              <a:rPr lang="en-US" altLang="en-US" dirty="0">
                <a:solidFill>
                  <a:srgbClr val="444444"/>
                </a:solidFill>
                <a:latin typeface="Arial" charset="0"/>
              </a:rPr>
              <a:t>  to all other vertices</a:t>
            </a:r>
            <a:endParaRPr lang="en-US" altLang="en-US" dirty="0"/>
          </a:p>
          <a:p>
            <a:pPr marL="0" indent="0">
              <a:lnSpc>
                <a:spcPct val="95000"/>
              </a:lnSpc>
              <a:spcBef>
                <a:spcPct val="0"/>
              </a:spcBef>
              <a:buNone/>
            </a:pPr>
            <a:endParaRPr lang="en-US" altLang="en-US" b="1" dirty="0">
              <a:solidFill>
                <a:srgbClr val="444444"/>
              </a:solidFill>
              <a:latin typeface="Arial" charset="0"/>
            </a:endParaRPr>
          </a:p>
          <a:p>
            <a:pPr marL="0" indent="0">
              <a:lnSpc>
                <a:spcPct val="95000"/>
              </a:lnSpc>
              <a:spcBef>
                <a:spcPct val="0"/>
              </a:spcBef>
              <a:buNone/>
            </a:pPr>
            <a:endParaRPr lang="en-US" altLang="en-US" b="1" u="sng" dirty="0">
              <a:solidFill>
                <a:srgbClr val="444444"/>
              </a:solidFill>
              <a:latin typeface="Arial" charset="0"/>
            </a:endParaRPr>
          </a:p>
        </p:txBody>
      </p:sp>
    </p:spTree>
    <p:extLst>
      <p:ext uri="{BB962C8B-B14F-4D97-AF65-F5344CB8AC3E}">
        <p14:creationId xmlns:p14="http://schemas.microsoft.com/office/powerpoint/2010/main" val="2480426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t>
            </a:r>
            <a:r>
              <a:rPr lang="en-US" dirty="0" err="1"/>
              <a:t>Dijkstra’s</a:t>
            </a:r>
            <a:r>
              <a:rPr lang="en-US" dirty="0"/>
              <a:t> algorithm</a:t>
            </a:r>
          </a:p>
        </p:txBody>
      </p:sp>
      <p:sp>
        <p:nvSpPr>
          <p:cNvPr id="3" name="Content Placeholder 2"/>
          <p:cNvSpPr>
            <a:spLocks noGrp="1"/>
          </p:cNvSpPr>
          <p:nvPr>
            <p:ph idx="1"/>
          </p:nvPr>
        </p:nvSpPr>
        <p:spPr/>
        <p:txBody>
          <a:bodyPr/>
          <a:lstStyle/>
          <a:p>
            <a:r>
              <a:rPr lang="en-US" dirty="0"/>
              <a:t>It is used in Google maps</a:t>
            </a:r>
          </a:p>
          <a:p>
            <a:r>
              <a:rPr lang="en-US" dirty="0"/>
              <a:t>It is used in finding shortest path</a:t>
            </a:r>
          </a:p>
          <a:p>
            <a:r>
              <a:rPr lang="en-US" dirty="0"/>
              <a:t>It is used in IP routing to find the open shortest path first.</a:t>
            </a:r>
          </a:p>
          <a:p>
            <a:r>
              <a:rPr lang="en-US" dirty="0"/>
              <a:t>It is used in telephone networks.</a:t>
            </a:r>
          </a:p>
        </p:txBody>
      </p:sp>
    </p:spTree>
    <p:extLst>
      <p:ext uri="{BB962C8B-B14F-4D97-AF65-F5344CB8AC3E}">
        <p14:creationId xmlns:p14="http://schemas.microsoft.com/office/powerpoint/2010/main" val="28436476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2990"/>
            <a:ext cx="8229600" cy="469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6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53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754380"/>
            <a:ext cx="7912418" cy="408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0401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3687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 y="960120"/>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39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172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034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1613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06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457200" y="122238"/>
            <a:ext cx="7543800" cy="714375"/>
          </a:xfrm>
        </p:spPr>
        <p:txBody>
          <a:bodyPr>
            <a:normAutofit fontScale="90000"/>
          </a:bodyPr>
          <a:lstStyle/>
          <a:p>
            <a:r>
              <a:rPr lang="en-US" altLang="en-US"/>
              <a:t>Examples</a:t>
            </a:r>
          </a:p>
        </p:txBody>
      </p:sp>
      <p:sp>
        <p:nvSpPr>
          <p:cNvPr id="381955" name="Rectangle 3"/>
          <p:cNvSpPr>
            <a:spLocks noGrp="1" noChangeArrowheads="1"/>
          </p:cNvSpPr>
          <p:nvPr>
            <p:ph type="body" idx="1"/>
          </p:nvPr>
        </p:nvSpPr>
        <p:spPr>
          <a:xfrm>
            <a:off x="900113" y="3573463"/>
            <a:ext cx="3538537" cy="2557462"/>
          </a:xfrm>
        </p:spPr>
        <p:txBody>
          <a:bodyPr/>
          <a:lstStyle/>
          <a:p>
            <a:pPr>
              <a:buFont typeface="Wingdings" pitchFamily="2" charset="2"/>
              <a:buNone/>
            </a:pPr>
            <a:r>
              <a:rPr lang="en-US" altLang="en-US" dirty="0"/>
              <a:t>         </a:t>
            </a:r>
          </a:p>
          <a:p>
            <a:pPr>
              <a:buFont typeface="Wingdings" pitchFamily="2" charset="2"/>
              <a:buNone/>
            </a:pPr>
            <a:r>
              <a:rPr lang="en-US" altLang="en-US" dirty="0"/>
              <a:t>1   </a:t>
            </a:r>
            <a:r>
              <a:rPr lang="en-US" altLang="en-US" dirty="0">
                <a:sym typeface="Wingdings" pitchFamily="2" charset="2"/>
              </a:rPr>
              <a:t></a:t>
            </a:r>
            <a:r>
              <a:rPr lang="en-US" altLang="en-US" dirty="0"/>
              <a:t>  </a:t>
            </a:r>
            <a:r>
              <a:rPr lang="en-US" altLang="en-US" dirty="0">
                <a:solidFill>
                  <a:schemeClr val="hlink"/>
                </a:solidFill>
              </a:rPr>
              <a:t>3</a:t>
            </a:r>
          </a:p>
          <a:p>
            <a:pPr>
              <a:buFont typeface="Wingdings" pitchFamily="2" charset="2"/>
              <a:buNone/>
            </a:pPr>
            <a:r>
              <a:rPr lang="en-US" altLang="en-US" dirty="0"/>
              <a:t>2   </a:t>
            </a:r>
            <a:r>
              <a:rPr lang="en-US" altLang="en-US" dirty="0">
                <a:sym typeface="Wingdings" pitchFamily="2" charset="2"/>
              </a:rPr>
              <a:t></a:t>
            </a:r>
            <a:r>
              <a:rPr lang="en-US" altLang="en-US" dirty="0"/>
              <a:t>  </a:t>
            </a:r>
            <a:r>
              <a:rPr lang="en-US" altLang="en-US" dirty="0">
                <a:solidFill>
                  <a:schemeClr val="hlink"/>
                </a:solidFill>
              </a:rPr>
              <a:t>2</a:t>
            </a:r>
          </a:p>
          <a:p>
            <a:pPr>
              <a:buFont typeface="Wingdings" pitchFamily="2" charset="2"/>
              <a:buNone/>
            </a:pPr>
            <a:r>
              <a:rPr lang="en-US" altLang="en-US" dirty="0"/>
              <a:t>3   </a:t>
            </a:r>
            <a:r>
              <a:rPr lang="en-US" altLang="en-US" dirty="0">
                <a:sym typeface="Wingdings" pitchFamily="2" charset="2"/>
              </a:rPr>
              <a:t></a:t>
            </a:r>
            <a:r>
              <a:rPr lang="en-US" altLang="en-US" dirty="0"/>
              <a:t>  </a:t>
            </a:r>
            <a:r>
              <a:rPr lang="en-US" altLang="en-US" dirty="0">
                <a:solidFill>
                  <a:schemeClr val="hlink"/>
                </a:solidFill>
              </a:rPr>
              <a:t>1 </a:t>
            </a:r>
            <a:r>
              <a:rPr lang="en-US" altLang="en-US" dirty="0">
                <a:sym typeface="Wingdings" pitchFamily="2" charset="2"/>
              </a:rPr>
              <a:t></a:t>
            </a:r>
            <a:r>
              <a:rPr lang="en-US" altLang="en-US" dirty="0">
                <a:solidFill>
                  <a:schemeClr val="hlink"/>
                </a:solidFill>
              </a:rPr>
              <a:t> 2</a:t>
            </a:r>
          </a:p>
        </p:txBody>
      </p:sp>
      <p:sp>
        <p:nvSpPr>
          <p:cNvPr id="381956" name="Oval 4"/>
          <p:cNvSpPr>
            <a:spLocks noChangeArrowheads="1"/>
          </p:cNvSpPr>
          <p:nvPr/>
        </p:nvSpPr>
        <p:spPr bwMode="auto">
          <a:xfrm>
            <a:off x="612775" y="16287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dirty="0"/>
              <a:t>1</a:t>
            </a:r>
          </a:p>
        </p:txBody>
      </p:sp>
      <p:sp>
        <p:nvSpPr>
          <p:cNvPr id="381957" name="Oval 5"/>
          <p:cNvSpPr>
            <a:spLocks noChangeArrowheads="1"/>
          </p:cNvSpPr>
          <p:nvPr/>
        </p:nvSpPr>
        <p:spPr bwMode="auto">
          <a:xfrm>
            <a:off x="2268538" y="2708275"/>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58" name="Oval 6"/>
          <p:cNvSpPr>
            <a:spLocks noChangeArrowheads="1"/>
          </p:cNvSpPr>
          <p:nvPr/>
        </p:nvSpPr>
        <p:spPr bwMode="auto">
          <a:xfrm>
            <a:off x="3205163" y="1628775"/>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59" name="Oval 7"/>
          <p:cNvSpPr>
            <a:spLocks noChangeArrowheads="1"/>
          </p:cNvSpPr>
          <p:nvPr/>
        </p:nvSpPr>
        <p:spPr bwMode="auto">
          <a:xfrm>
            <a:off x="5292725" y="2708275"/>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60" name="Oval 8"/>
          <p:cNvSpPr>
            <a:spLocks noChangeArrowheads="1"/>
          </p:cNvSpPr>
          <p:nvPr/>
        </p:nvSpPr>
        <p:spPr bwMode="auto">
          <a:xfrm>
            <a:off x="6229350" y="1555750"/>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61" name="Oval 9"/>
          <p:cNvSpPr>
            <a:spLocks noChangeArrowheads="1"/>
          </p:cNvSpPr>
          <p:nvPr/>
        </p:nvSpPr>
        <p:spPr bwMode="auto">
          <a:xfrm>
            <a:off x="7308850" y="2852738"/>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81962" name="Line 10"/>
          <p:cNvSpPr>
            <a:spLocks noChangeShapeType="1"/>
          </p:cNvSpPr>
          <p:nvPr/>
        </p:nvSpPr>
        <p:spPr bwMode="auto">
          <a:xfrm>
            <a:off x="1189038" y="2203450"/>
            <a:ext cx="10795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3" name="Line 11"/>
          <p:cNvSpPr>
            <a:spLocks noChangeShapeType="1"/>
          </p:cNvSpPr>
          <p:nvPr/>
        </p:nvSpPr>
        <p:spPr bwMode="auto">
          <a:xfrm>
            <a:off x="4572000" y="98107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4" name="Line 12"/>
          <p:cNvSpPr>
            <a:spLocks noChangeShapeType="1"/>
          </p:cNvSpPr>
          <p:nvPr/>
        </p:nvSpPr>
        <p:spPr bwMode="auto">
          <a:xfrm flipV="1">
            <a:off x="2771775" y="2205038"/>
            <a:ext cx="504825"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5" name="Line 13"/>
          <p:cNvSpPr>
            <a:spLocks noChangeShapeType="1"/>
          </p:cNvSpPr>
          <p:nvPr/>
        </p:nvSpPr>
        <p:spPr bwMode="auto">
          <a:xfrm flipV="1">
            <a:off x="5867400" y="2205038"/>
            <a:ext cx="504825"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6" name="Line 14"/>
          <p:cNvSpPr>
            <a:spLocks noChangeShapeType="1"/>
          </p:cNvSpPr>
          <p:nvPr/>
        </p:nvSpPr>
        <p:spPr bwMode="auto">
          <a:xfrm>
            <a:off x="6732588" y="2133600"/>
            <a:ext cx="720725" cy="79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7" name="Freeform 15"/>
          <p:cNvSpPr>
            <a:spLocks/>
          </p:cNvSpPr>
          <p:nvPr/>
        </p:nvSpPr>
        <p:spPr bwMode="auto">
          <a:xfrm>
            <a:off x="3636963" y="1050925"/>
            <a:ext cx="828675" cy="923925"/>
          </a:xfrm>
          <a:custGeom>
            <a:avLst/>
            <a:gdLst>
              <a:gd name="T0" fmla="*/ 144 w 522"/>
              <a:gd name="T1" fmla="*/ 567 h 582"/>
              <a:gd name="T2" fmla="*/ 416 w 522"/>
              <a:gd name="T3" fmla="*/ 522 h 582"/>
              <a:gd name="T4" fmla="*/ 507 w 522"/>
              <a:gd name="T5" fmla="*/ 204 h 582"/>
              <a:gd name="T6" fmla="*/ 326 w 522"/>
              <a:gd name="T7" fmla="*/ 23 h 582"/>
              <a:gd name="T8" fmla="*/ 54 w 522"/>
              <a:gd name="T9" fmla="*/ 68 h 582"/>
              <a:gd name="T10" fmla="*/ 8 w 522"/>
              <a:gd name="T11" fmla="*/ 204 h 582"/>
              <a:gd name="T12" fmla="*/ 8 w 522"/>
              <a:gd name="T13" fmla="*/ 386 h 582"/>
            </a:gdLst>
            <a:ahLst/>
            <a:cxnLst>
              <a:cxn ang="0">
                <a:pos x="T0" y="T1"/>
              </a:cxn>
              <a:cxn ang="0">
                <a:pos x="T2" y="T3"/>
              </a:cxn>
              <a:cxn ang="0">
                <a:pos x="T4" y="T5"/>
              </a:cxn>
              <a:cxn ang="0">
                <a:pos x="T6" y="T7"/>
              </a:cxn>
              <a:cxn ang="0">
                <a:pos x="T8" y="T9"/>
              </a:cxn>
              <a:cxn ang="0">
                <a:pos x="T10" y="T11"/>
              </a:cxn>
              <a:cxn ang="0">
                <a:pos x="T12" y="T13"/>
              </a:cxn>
            </a:cxnLst>
            <a:rect l="0" t="0" r="r" b="b"/>
            <a:pathLst>
              <a:path w="522" h="582">
                <a:moveTo>
                  <a:pt x="144" y="567"/>
                </a:moveTo>
                <a:cubicBezTo>
                  <a:pt x="250" y="574"/>
                  <a:pt x="356" y="582"/>
                  <a:pt x="416" y="522"/>
                </a:cubicBezTo>
                <a:cubicBezTo>
                  <a:pt x="476" y="462"/>
                  <a:pt x="522" y="287"/>
                  <a:pt x="507" y="204"/>
                </a:cubicBezTo>
                <a:cubicBezTo>
                  <a:pt x="492" y="121"/>
                  <a:pt x="401" y="46"/>
                  <a:pt x="326" y="23"/>
                </a:cubicBezTo>
                <a:cubicBezTo>
                  <a:pt x="251" y="0"/>
                  <a:pt x="107" y="38"/>
                  <a:pt x="54" y="68"/>
                </a:cubicBezTo>
                <a:cubicBezTo>
                  <a:pt x="1" y="98"/>
                  <a:pt x="16" y="151"/>
                  <a:pt x="8" y="204"/>
                </a:cubicBezTo>
                <a:cubicBezTo>
                  <a:pt x="0" y="257"/>
                  <a:pt x="15" y="341"/>
                  <a:pt x="8" y="38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68" name="Oval 16"/>
          <p:cNvSpPr>
            <a:spLocks noChangeArrowheads="1"/>
          </p:cNvSpPr>
          <p:nvPr/>
        </p:nvSpPr>
        <p:spPr bwMode="auto">
          <a:xfrm>
            <a:off x="2268538" y="27082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a:t>3</a:t>
            </a:r>
          </a:p>
        </p:txBody>
      </p:sp>
      <p:sp>
        <p:nvSpPr>
          <p:cNvPr id="381969" name="Oval 17"/>
          <p:cNvSpPr>
            <a:spLocks noChangeArrowheads="1"/>
          </p:cNvSpPr>
          <p:nvPr/>
        </p:nvSpPr>
        <p:spPr bwMode="auto">
          <a:xfrm>
            <a:off x="3203575" y="16287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a:t>2</a:t>
            </a:r>
          </a:p>
        </p:txBody>
      </p:sp>
      <p:sp>
        <p:nvSpPr>
          <p:cNvPr id="381970" name="Oval 18"/>
          <p:cNvSpPr>
            <a:spLocks noChangeArrowheads="1"/>
          </p:cNvSpPr>
          <p:nvPr/>
        </p:nvSpPr>
        <p:spPr bwMode="auto">
          <a:xfrm>
            <a:off x="7308850" y="2852738"/>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3</a:t>
            </a:r>
          </a:p>
        </p:txBody>
      </p:sp>
      <p:sp>
        <p:nvSpPr>
          <p:cNvPr id="381971" name="Oval 19"/>
          <p:cNvSpPr>
            <a:spLocks noChangeArrowheads="1"/>
          </p:cNvSpPr>
          <p:nvPr/>
        </p:nvSpPr>
        <p:spPr bwMode="auto">
          <a:xfrm>
            <a:off x="5292725" y="2708275"/>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a:t>2</a:t>
            </a:r>
          </a:p>
        </p:txBody>
      </p:sp>
      <p:sp>
        <p:nvSpPr>
          <p:cNvPr id="381972" name="Oval 20"/>
          <p:cNvSpPr>
            <a:spLocks noChangeArrowheads="1"/>
          </p:cNvSpPr>
          <p:nvPr/>
        </p:nvSpPr>
        <p:spPr bwMode="auto">
          <a:xfrm>
            <a:off x="6227763" y="1557338"/>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a:t>1</a:t>
            </a:r>
          </a:p>
        </p:txBody>
      </p:sp>
      <p:sp>
        <p:nvSpPr>
          <p:cNvPr id="381973" name="Oval 21"/>
          <p:cNvSpPr>
            <a:spLocks noChangeArrowheads="1"/>
          </p:cNvSpPr>
          <p:nvPr/>
        </p:nvSpPr>
        <p:spPr bwMode="auto">
          <a:xfrm>
            <a:off x="6300788" y="2997200"/>
            <a:ext cx="647700" cy="6477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en-US" sz="2400"/>
              <a:t>4</a:t>
            </a:r>
          </a:p>
        </p:txBody>
      </p:sp>
      <p:sp>
        <p:nvSpPr>
          <p:cNvPr id="381974" name="Line 22"/>
          <p:cNvSpPr>
            <a:spLocks noChangeShapeType="1"/>
          </p:cNvSpPr>
          <p:nvPr/>
        </p:nvSpPr>
        <p:spPr bwMode="auto">
          <a:xfrm flipH="1" flipV="1">
            <a:off x="1258888" y="1916113"/>
            <a:ext cx="122555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75" name="Rectangle 23"/>
          <p:cNvSpPr>
            <a:spLocks noChangeArrowheads="1"/>
          </p:cNvSpPr>
          <p:nvPr/>
        </p:nvSpPr>
        <p:spPr bwMode="auto">
          <a:xfrm>
            <a:off x="4926807" y="4002087"/>
            <a:ext cx="4043362"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charset="0"/>
                <a:cs typeface="Arial" charset="0"/>
              </a:defRPr>
            </a:lvl1pPr>
            <a:lvl2pPr marL="742950" indent="-285750">
              <a:spcBef>
                <a:spcPct val="20000"/>
              </a:spcBef>
              <a:buClr>
                <a:schemeClr val="accent2"/>
              </a:buClr>
              <a:buSzPct val="70000"/>
              <a:buFont typeface="Wingdings" pitchFamily="2" charset="2"/>
              <a:buChar char="l"/>
              <a:defRPr sz="2600">
                <a:solidFill>
                  <a:schemeClr val="tx1"/>
                </a:solidFill>
                <a:latin typeface="Arial" charset="0"/>
                <a:cs typeface="Arial" charset="0"/>
              </a:defRPr>
            </a:lvl2pPr>
            <a:lvl3pPr marL="1143000" indent="-228600">
              <a:spcBef>
                <a:spcPct val="20000"/>
              </a:spcBef>
              <a:buClr>
                <a:schemeClr val="accent1"/>
              </a:buClr>
              <a:buSzPct val="70000"/>
              <a:buFont typeface="Wingdings" pitchFamily="2" charset="2"/>
              <a:buChar char="l"/>
              <a:defRPr sz="2300">
                <a:solidFill>
                  <a:schemeClr val="tx1"/>
                </a:solidFill>
                <a:latin typeface="Arial" charset="0"/>
                <a:cs typeface="Arial" charset="0"/>
              </a:defRPr>
            </a:lvl3pPr>
            <a:lvl4pPr marL="1600200" indent="-228600">
              <a:spcBef>
                <a:spcPct val="20000"/>
              </a:spcBef>
              <a:buClr>
                <a:schemeClr val="tx2"/>
              </a:buClr>
              <a:buSzPct val="75000"/>
              <a:buFont typeface="Wingdings" pitchFamily="2" charset="2"/>
              <a:buChar char="§"/>
              <a:defRPr sz="2000">
                <a:solidFill>
                  <a:schemeClr val="tx1"/>
                </a:solidFill>
                <a:latin typeface="Arial" charset="0"/>
                <a:cs typeface="Arial" charset="0"/>
              </a:defRPr>
            </a:lvl4pPr>
            <a:lvl5pPr marL="2057400" indent="-228600">
              <a:spcBef>
                <a:spcPct val="20000"/>
              </a:spcBef>
              <a:buClr>
                <a:schemeClr val="folHlink"/>
              </a:buClr>
              <a:buSzPct val="80000"/>
              <a:buFont typeface="Wingdings" pitchFamily="2" charset="2"/>
              <a:buChar char="§"/>
              <a:defRPr sz="2000">
                <a:solidFill>
                  <a:schemeClr val="tx1"/>
                </a:solidFill>
                <a:latin typeface="Arial" charset="0"/>
                <a:cs typeface="Arial" charset="0"/>
              </a:defRPr>
            </a:lvl5pPr>
            <a:lvl6pPr marL="25146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6pPr>
            <a:lvl7pPr marL="29718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7pPr>
            <a:lvl8pPr marL="34290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8pPr>
            <a:lvl9pPr marL="3886200" indent="-228600" fontAlgn="base">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9pPr>
          </a:lstStyle>
          <a:p>
            <a:pPr>
              <a:buFont typeface="Wingdings" pitchFamily="2" charset="2"/>
              <a:buNone/>
            </a:pPr>
            <a:r>
              <a:rPr lang="en-US" altLang="en-US" dirty="0"/>
              <a:t>1   </a:t>
            </a:r>
            <a:r>
              <a:rPr lang="en-US" altLang="en-US" dirty="0">
                <a:sym typeface="Wingdings" pitchFamily="2" charset="2"/>
              </a:rPr>
              <a:t></a:t>
            </a:r>
            <a:r>
              <a:rPr lang="en-US" altLang="en-US" dirty="0"/>
              <a:t>  </a:t>
            </a:r>
            <a:r>
              <a:rPr lang="en-US" altLang="en-US" dirty="0">
                <a:solidFill>
                  <a:schemeClr val="hlink"/>
                </a:solidFill>
              </a:rPr>
              <a:t>2  </a:t>
            </a:r>
            <a:r>
              <a:rPr lang="en-US" altLang="en-US" dirty="0">
                <a:sym typeface="Wingdings" pitchFamily="2" charset="2"/>
              </a:rPr>
              <a:t></a:t>
            </a:r>
            <a:r>
              <a:rPr lang="en-US" altLang="en-US" dirty="0">
                <a:solidFill>
                  <a:schemeClr val="hlink"/>
                </a:solidFill>
              </a:rPr>
              <a:t> 3</a:t>
            </a:r>
          </a:p>
          <a:p>
            <a:pPr>
              <a:buFont typeface="Wingdings" pitchFamily="2" charset="2"/>
              <a:buNone/>
            </a:pPr>
            <a:r>
              <a:rPr lang="en-US" altLang="en-US" dirty="0"/>
              <a:t>2   </a:t>
            </a:r>
            <a:r>
              <a:rPr lang="en-US" altLang="en-US" dirty="0">
                <a:sym typeface="Wingdings" pitchFamily="2" charset="2"/>
              </a:rPr>
              <a:t></a:t>
            </a:r>
            <a:r>
              <a:rPr lang="en-US" altLang="en-US" dirty="0"/>
              <a:t>  </a:t>
            </a:r>
            <a:r>
              <a:rPr lang="en-US" altLang="en-US" dirty="0">
                <a:solidFill>
                  <a:schemeClr val="hlink"/>
                </a:solidFill>
              </a:rPr>
              <a:t>1   </a:t>
            </a:r>
          </a:p>
          <a:p>
            <a:pPr>
              <a:buFont typeface="Wingdings" pitchFamily="2" charset="2"/>
              <a:buNone/>
            </a:pPr>
            <a:r>
              <a:rPr lang="en-US" altLang="en-US" dirty="0"/>
              <a:t>3   </a:t>
            </a:r>
            <a:r>
              <a:rPr lang="en-US" altLang="en-US" dirty="0">
                <a:sym typeface="Wingdings" pitchFamily="2" charset="2"/>
              </a:rPr>
              <a:t></a:t>
            </a:r>
            <a:r>
              <a:rPr lang="en-US" altLang="en-US" dirty="0"/>
              <a:t>  </a:t>
            </a:r>
            <a:r>
              <a:rPr lang="en-US" altLang="en-US" dirty="0">
                <a:solidFill>
                  <a:schemeClr val="hlink"/>
                </a:solidFill>
              </a:rPr>
              <a:t>1   </a:t>
            </a:r>
          </a:p>
          <a:p>
            <a:pPr>
              <a:buFont typeface="Wingdings" pitchFamily="2" charset="2"/>
              <a:buNone/>
            </a:pPr>
            <a:r>
              <a:rPr lang="en-US" altLang="en-US" dirty="0"/>
              <a:t>4</a:t>
            </a:r>
            <a:r>
              <a:rPr lang="en-US" altLang="en-US" dirty="0">
                <a:solidFill>
                  <a:schemeClr val="hlink"/>
                </a:solidFill>
              </a:rPr>
              <a:t>   </a:t>
            </a:r>
            <a:r>
              <a:rPr lang="en-US" altLang="en-US" dirty="0">
                <a:sym typeface="Wingdings" pitchFamily="2" charset="2"/>
              </a:rPr>
              <a:t></a:t>
            </a:r>
            <a:endParaRPr lang="en-US" altLang="en-US" dirty="0"/>
          </a:p>
        </p:txBody>
      </p:sp>
      <p:sp>
        <p:nvSpPr>
          <p:cNvPr id="381976" name="Rectangle 24"/>
          <p:cNvSpPr>
            <a:spLocks noChangeArrowheads="1"/>
          </p:cNvSpPr>
          <p:nvPr/>
        </p:nvSpPr>
        <p:spPr bwMode="auto">
          <a:xfrm>
            <a:off x="755650" y="3933825"/>
            <a:ext cx="627063" cy="2016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77" name="Rectangle 25"/>
          <p:cNvSpPr>
            <a:spLocks noChangeArrowheads="1"/>
          </p:cNvSpPr>
          <p:nvPr/>
        </p:nvSpPr>
        <p:spPr bwMode="auto">
          <a:xfrm>
            <a:off x="4716463" y="3860800"/>
            <a:ext cx="755650" cy="23764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78" name="Line 26"/>
          <p:cNvSpPr>
            <a:spLocks noChangeShapeType="1"/>
          </p:cNvSpPr>
          <p:nvPr/>
        </p:nvSpPr>
        <p:spPr bwMode="auto">
          <a:xfrm>
            <a:off x="755650" y="4652963"/>
            <a:ext cx="627063"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79" name="Line 27"/>
          <p:cNvSpPr>
            <a:spLocks noChangeShapeType="1"/>
          </p:cNvSpPr>
          <p:nvPr/>
        </p:nvSpPr>
        <p:spPr bwMode="auto">
          <a:xfrm>
            <a:off x="755650" y="5229225"/>
            <a:ext cx="6270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80" name="Line 28"/>
          <p:cNvSpPr>
            <a:spLocks noChangeShapeType="1"/>
          </p:cNvSpPr>
          <p:nvPr/>
        </p:nvSpPr>
        <p:spPr bwMode="auto">
          <a:xfrm>
            <a:off x="4716463" y="4508500"/>
            <a:ext cx="7556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81" name="Line 29"/>
          <p:cNvSpPr>
            <a:spLocks noChangeShapeType="1"/>
          </p:cNvSpPr>
          <p:nvPr/>
        </p:nvSpPr>
        <p:spPr bwMode="auto">
          <a:xfrm>
            <a:off x="4716463" y="5013325"/>
            <a:ext cx="7556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982" name="Line 30"/>
          <p:cNvSpPr>
            <a:spLocks noChangeShapeType="1"/>
          </p:cNvSpPr>
          <p:nvPr/>
        </p:nvSpPr>
        <p:spPr bwMode="auto">
          <a:xfrm>
            <a:off x="4716463" y="5589588"/>
            <a:ext cx="7556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3"/>
          <p:cNvSpPr>
            <a:spLocks noChangeShapeType="1"/>
          </p:cNvSpPr>
          <p:nvPr/>
        </p:nvSpPr>
        <p:spPr bwMode="auto">
          <a:xfrm>
            <a:off x="5831682" y="3282949"/>
            <a:ext cx="469106" cy="73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3"/>
          <p:cNvSpPr>
            <a:spLocks noChangeShapeType="1"/>
          </p:cNvSpPr>
          <p:nvPr/>
        </p:nvSpPr>
        <p:spPr bwMode="auto">
          <a:xfrm flipH="1" flipV="1">
            <a:off x="6515100" y="2203450"/>
            <a:ext cx="69216" cy="7699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7210298" y="4046835"/>
            <a:ext cx="486030" cy="461665"/>
          </a:xfrm>
          <a:prstGeom prst="rect">
            <a:avLst/>
          </a:prstGeom>
        </p:spPr>
        <p:txBody>
          <a:bodyPr wrap="none">
            <a:spAutoFit/>
          </a:bodyPr>
          <a:lstStyle/>
          <a:p>
            <a:r>
              <a:rPr lang="en-US" altLang="en-US" sz="2400" dirty="0">
                <a:sym typeface="Wingdings" pitchFamily="2" charset="2"/>
              </a:rPr>
              <a:t></a:t>
            </a:r>
            <a:endParaRPr lang="en-US" sz="2400" dirty="0"/>
          </a:p>
        </p:txBody>
      </p:sp>
      <p:sp>
        <p:nvSpPr>
          <p:cNvPr id="3" name="Rectangle 2"/>
          <p:cNvSpPr/>
          <p:nvPr/>
        </p:nvSpPr>
        <p:spPr>
          <a:xfrm>
            <a:off x="7513616" y="3985279"/>
            <a:ext cx="393056" cy="584775"/>
          </a:xfrm>
          <a:prstGeom prst="rect">
            <a:avLst/>
          </a:prstGeom>
        </p:spPr>
        <p:txBody>
          <a:bodyPr wrap="none">
            <a:spAutoFit/>
          </a:bodyPr>
          <a:lstStyle/>
          <a:p>
            <a:r>
              <a:rPr lang="en-US" sz="3200" dirty="0">
                <a:solidFill>
                  <a:schemeClr val="hlink"/>
                </a:solidFill>
              </a:rPr>
              <a:t>4</a:t>
            </a:r>
            <a:endParaRPr lang="en-US" sz="3200" dirty="0"/>
          </a:p>
        </p:txBody>
      </p:sp>
      <p:sp>
        <p:nvSpPr>
          <p:cNvPr id="36" name="Rectangle 35"/>
          <p:cNvSpPr/>
          <p:nvPr/>
        </p:nvSpPr>
        <p:spPr>
          <a:xfrm>
            <a:off x="6597016" y="4510614"/>
            <a:ext cx="393056" cy="584775"/>
          </a:xfrm>
          <a:prstGeom prst="rect">
            <a:avLst/>
          </a:prstGeom>
        </p:spPr>
        <p:txBody>
          <a:bodyPr wrap="none">
            <a:spAutoFit/>
          </a:bodyPr>
          <a:lstStyle/>
          <a:p>
            <a:r>
              <a:rPr lang="en-US" sz="3200" dirty="0">
                <a:solidFill>
                  <a:schemeClr val="hlink"/>
                </a:solidFill>
              </a:rPr>
              <a:t>4</a:t>
            </a:r>
            <a:endParaRPr lang="en-US" sz="3200" dirty="0"/>
          </a:p>
        </p:txBody>
      </p:sp>
      <p:sp>
        <p:nvSpPr>
          <p:cNvPr id="37" name="Rectangle 36"/>
          <p:cNvSpPr/>
          <p:nvPr/>
        </p:nvSpPr>
        <p:spPr>
          <a:xfrm>
            <a:off x="6295682" y="4587379"/>
            <a:ext cx="486030" cy="461665"/>
          </a:xfrm>
          <a:prstGeom prst="rect">
            <a:avLst/>
          </a:prstGeom>
        </p:spPr>
        <p:txBody>
          <a:bodyPr wrap="none">
            <a:spAutoFit/>
          </a:bodyPr>
          <a:lstStyle/>
          <a:p>
            <a:r>
              <a:rPr lang="en-US" altLang="en-US" sz="2400" dirty="0">
                <a:sym typeface="Wingdings" pitchFamily="2" charset="2"/>
              </a:rPr>
              <a:t></a:t>
            </a:r>
            <a:endParaRPr lang="en-US" sz="2400" dirty="0"/>
          </a:p>
        </p:txBody>
      </p:sp>
      <p:sp>
        <p:nvSpPr>
          <p:cNvPr id="5" name="Rectangle 4"/>
          <p:cNvSpPr/>
          <p:nvPr/>
        </p:nvSpPr>
        <p:spPr>
          <a:xfrm>
            <a:off x="6229928" y="5665152"/>
            <a:ext cx="1127232" cy="523220"/>
          </a:xfrm>
          <a:prstGeom prst="rect">
            <a:avLst/>
          </a:prstGeom>
        </p:spPr>
        <p:txBody>
          <a:bodyPr wrap="none">
            <a:spAutoFit/>
          </a:bodyPr>
          <a:lstStyle/>
          <a:p>
            <a:pPr>
              <a:buFont typeface="Wingdings" pitchFamily="2" charset="2"/>
              <a:buNone/>
            </a:pPr>
            <a:r>
              <a:rPr lang="en-US" altLang="en-US" sz="2800" dirty="0">
                <a:sym typeface="Wingdings" pitchFamily="2" charset="2"/>
              </a:rPr>
              <a:t></a:t>
            </a:r>
            <a:r>
              <a:rPr lang="en-US" altLang="en-US" sz="2800" dirty="0"/>
              <a:t>  </a:t>
            </a:r>
            <a:r>
              <a:rPr lang="en-US" altLang="en-US" sz="2800" dirty="0">
                <a:solidFill>
                  <a:schemeClr val="hlink"/>
                </a:solidFill>
              </a:rPr>
              <a:t>1   </a:t>
            </a:r>
          </a:p>
        </p:txBody>
      </p:sp>
      <p:sp>
        <p:nvSpPr>
          <p:cNvPr id="39" name="Rectangle 38"/>
          <p:cNvSpPr/>
          <p:nvPr/>
        </p:nvSpPr>
        <p:spPr>
          <a:xfrm>
            <a:off x="5940425" y="5628313"/>
            <a:ext cx="393056" cy="584775"/>
          </a:xfrm>
          <a:prstGeom prst="rect">
            <a:avLst/>
          </a:prstGeom>
        </p:spPr>
        <p:txBody>
          <a:bodyPr wrap="none">
            <a:spAutoFit/>
          </a:bodyPr>
          <a:lstStyle/>
          <a:p>
            <a:r>
              <a:rPr lang="en-US" sz="3200" dirty="0">
                <a:solidFill>
                  <a:schemeClr val="hlink"/>
                </a:solidFill>
              </a:rPr>
              <a:t>2</a:t>
            </a:r>
            <a:endParaRPr lang="en-US" sz="3200" dirty="0"/>
          </a:p>
        </p:txBody>
      </p:sp>
    </p:spTree>
    <p:extLst>
      <p:ext uri="{BB962C8B-B14F-4D97-AF65-F5344CB8AC3E}">
        <p14:creationId xmlns:p14="http://schemas.microsoft.com/office/powerpoint/2010/main" val="94735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225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417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222885" y="274320"/>
            <a:ext cx="8698230" cy="822960"/>
          </a:xfrm>
        </p:spPr>
        <p:txBody>
          <a:bodyPr lIns="0" tIns="0" rIns="0" bIns="0" anchor="t"/>
          <a:lstStyle/>
          <a:p>
            <a:pPr>
              <a:lnSpc>
                <a:spcPct val="95000"/>
              </a:lnSpc>
              <a:defRPr/>
            </a:pPr>
            <a:r>
              <a:rPr lang="en-US" sz="3900">
                <a:solidFill>
                  <a:srgbClr val="3B62AF"/>
                </a:solidFill>
                <a:latin typeface="Arial" charset="0"/>
              </a:rPr>
              <a:t>Dijkstra Animated Example</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5695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err="1"/>
              <a:t>Dijkstra’s</a:t>
            </a:r>
            <a:r>
              <a:rPr lang="en-US" dirty="0"/>
              <a:t> Algorithm </a:t>
            </a:r>
          </a:p>
        </p:txBody>
      </p:sp>
      <p:sp>
        <p:nvSpPr>
          <p:cNvPr id="3" name="Content Placeholder 2"/>
          <p:cNvSpPr>
            <a:spLocks noGrp="1"/>
          </p:cNvSpPr>
          <p:nvPr>
            <p:ph idx="1"/>
          </p:nvPr>
        </p:nvSpPr>
        <p:spPr>
          <a:xfrm>
            <a:off x="76200" y="838200"/>
            <a:ext cx="8610600" cy="5791200"/>
          </a:xfrm>
        </p:spPr>
        <p:style>
          <a:lnRef idx="2">
            <a:schemeClr val="dk1"/>
          </a:lnRef>
          <a:fillRef idx="1">
            <a:schemeClr val="lt1"/>
          </a:fillRef>
          <a:effectRef idx="0">
            <a:schemeClr val="dk1"/>
          </a:effectRef>
          <a:fontRef idx="minor">
            <a:schemeClr val="dk1"/>
          </a:fontRef>
        </p:style>
        <p:txBody>
          <a:bodyPr>
            <a:noAutofit/>
          </a:bodyPr>
          <a:lstStyle/>
          <a:p>
            <a:pPr marL="0" indent="0" algn="just">
              <a:buNone/>
            </a:pPr>
            <a:r>
              <a:rPr lang="en-US" sz="1800" dirty="0"/>
              <a:t>1. Select the source node also called the initial node.</a:t>
            </a:r>
          </a:p>
          <a:p>
            <a:pPr marL="0" indent="0" algn="just">
              <a:buNone/>
            </a:pPr>
            <a:endParaRPr lang="en-US" sz="1000" dirty="0"/>
          </a:p>
          <a:p>
            <a:pPr marL="0" indent="0" algn="just">
              <a:buNone/>
            </a:pPr>
            <a:r>
              <a:rPr lang="en-US" sz="1800" dirty="0"/>
              <a:t>2. Define an empty set S that will be used to hold nodes to which a shortest path has been found.</a:t>
            </a:r>
          </a:p>
          <a:p>
            <a:pPr marL="0" indent="0" algn="just">
              <a:buNone/>
            </a:pPr>
            <a:endParaRPr lang="en-US" sz="1050" dirty="0"/>
          </a:p>
          <a:p>
            <a:pPr marL="0" indent="0" algn="just">
              <a:buNone/>
            </a:pPr>
            <a:r>
              <a:rPr lang="en-US" sz="1800" dirty="0"/>
              <a:t>3. Label the initial node with 0, and insert it into S.</a:t>
            </a:r>
          </a:p>
          <a:p>
            <a:pPr marL="0" indent="0" algn="just">
              <a:buNone/>
            </a:pPr>
            <a:endParaRPr lang="en-US" sz="800" dirty="0"/>
          </a:p>
          <a:p>
            <a:pPr marL="0" indent="0" algn="just">
              <a:buNone/>
            </a:pPr>
            <a:r>
              <a:rPr lang="en-US" sz="1800" dirty="0"/>
              <a:t>4. Repeat steps 5 to 7 until the destination node is in S or there are no more labeled nodes in S.</a:t>
            </a:r>
          </a:p>
          <a:p>
            <a:pPr marL="0" indent="0" algn="just">
              <a:buNone/>
            </a:pPr>
            <a:endParaRPr lang="en-US" sz="700" dirty="0"/>
          </a:p>
          <a:p>
            <a:pPr marL="0" indent="0" algn="just">
              <a:buNone/>
            </a:pPr>
            <a:r>
              <a:rPr lang="en-US" sz="1800" dirty="0"/>
              <a:t>5. Consider each node that is not in S and is connected by an edge from the newly inserted node.</a:t>
            </a:r>
          </a:p>
          <a:p>
            <a:pPr marL="0" indent="0" algn="just">
              <a:buNone/>
            </a:pPr>
            <a:endParaRPr lang="en-US" sz="500" dirty="0"/>
          </a:p>
          <a:p>
            <a:pPr marL="0" indent="0" algn="just">
              <a:buNone/>
            </a:pPr>
            <a:r>
              <a:rPr lang="en-US" sz="1800" dirty="0"/>
              <a:t>6. (a) If the node that is not in S has no label then set the label of the node = the label of the newly inserted node + the length of the edge.</a:t>
            </a:r>
          </a:p>
          <a:p>
            <a:pPr marL="0" indent="0" algn="just">
              <a:buNone/>
            </a:pPr>
            <a:r>
              <a:rPr lang="en-US" sz="1800" dirty="0"/>
              <a:t>6. (b) Else if the node that is not in S was already labeled, then set its new label = minimum (label of newly inserted vertex +length of the edge, old label)</a:t>
            </a:r>
          </a:p>
          <a:p>
            <a:pPr marL="0" indent="0" algn="just">
              <a:buNone/>
            </a:pPr>
            <a:endParaRPr lang="en-US" sz="1800" dirty="0"/>
          </a:p>
          <a:p>
            <a:pPr marL="0" indent="0" algn="just">
              <a:buNone/>
            </a:pPr>
            <a:r>
              <a:rPr lang="en-US" sz="1800" dirty="0"/>
              <a:t>7. Pick a node not in S that has the smallest label assigned to it and add it to S.</a:t>
            </a:r>
          </a:p>
        </p:txBody>
      </p:sp>
    </p:spTree>
    <p:extLst>
      <p:ext uri="{BB962C8B-B14F-4D97-AF65-F5344CB8AC3E}">
        <p14:creationId xmlns:p14="http://schemas.microsoft.com/office/powerpoint/2010/main" val="3219273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dirty="0" err="1"/>
              <a:t>Dijkstra’s</a:t>
            </a:r>
            <a:r>
              <a:rPr lang="en-US" sz="3600"/>
              <a:t> Pseudocode</a:t>
            </a:r>
            <a:r>
              <a:rPr lang="en-US" sz="3600" dirty="0"/>
              <a:t>\program</a:t>
            </a:r>
          </a:p>
        </p:txBody>
      </p:sp>
      <p:sp>
        <p:nvSpPr>
          <p:cNvPr id="4" name="Content Placeholder 2"/>
          <p:cNvSpPr txBox="1">
            <a:spLocks/>
          </p:cNvSpPr>
          <p:nvPr/>
        </p:nvSpPr>
        <p:spPr>
          <a:xfrm>
            <a:off x="381000" y="838200"/>
            <a:ext cx="8686800" cy="57912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5000"/>
              </a:lnSpc>
            </a:pPr>
            <a:r>
              <a:rPr lang="en-US" altLang="en-US" sz="2000" dirty="0" err="1">
                <a:solidFill>
                  <a:srgbClr val="674EA7"/>
                </a:solidFill>
                <a:latin typeface="Constantia" pitchFamily="18" charset="0"/>
              </a:rPr>
              <a:t>dist</a:t>
            </a:r>
            <a:r>
              <a:rPr lang="en-US" altLang="en-US" sz="2000" dirty="0">
                <a:solidFill>
                  <a:srgbClr val="674EA7"/>
                </a:solidFill>
                <a:latin typeface="Constantia" pitchFamily="18" charset="0"/>
              </a:rPr>
              <a:t>[s] ←0        	</a:t>
            </a:r>
            <a:r>
              <a:rPr lang="en-US" altLang="en-US" sz="1800" dirty="0">
                <a:solidFill>
                  <a:srgbClr val="C00000"/>
                </a:solidFill>
                <a:latin typeface="Constantia" pitchFamily="18" charset="0"/>
              </a:rPr>
              <a:t>(distance to source vertex is zero)</a:t>
            </a:r>
            <a:r>
              <a:rPr lang="en-US" altLang="en-US" sz="1800" dirty="0">
                <a:solidFill>
                  <a:srgbClr val="444444"/>
                </a:solidFill>
                <a:latin typeface="Constantia" pitchFamily="18" charset="0"/>
              </a:rPr>
              <a:t/>
            </a:r>
            <a:br>
              <a:rPr lang="en-US" altLang="en-US" sz="1800" dirty="0">
                <a:solidFill>
                  <a:srgbClr val="444444"/>
                </a:solidFill>
                <a:latin typeface="Constantia" pitchFamily="18" charset="0"/>
              </a:rPr>
            </a:br>
            <a:r>
              <a:rPr lang="en-US" altLang="en-US" sz="2000" dirty="0">
                <a:solidFill>
                  <a:srgbClr val="444444"/>
                </a:solidFill>
                <a:latin typeface="Constantia" pitchFamily="18" charset="0"/>
              </a:rPr>
              <a:t>for  all </a:t>
            </a:r>
            <a:r>
              <a:rPr lang="en-US" altLang="en-US" sz="2000" dirty="0">
                <a:solidFill>
                  <a:srgbClr val="674EA7"/>
                </a:solidFill>
                <a:latin typeface="Constantia" pitchFamily="18" charset="0"/>
              </a:rPr>
              <a:t>v ∈ V–{s}</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        do  </a:t>
            </a:r>
            <a:r>
              <a:rPr lang="en-US" altLang="en-US" sz="2000" dirty="0" err="1">
                <a:solidFill>
                  <a:srgbClr val="674EA7"/>
                </a:solidFill>
                <a:latin typeface="Constantia" pitchFamily="18" charset="0"/>
              </a:rPr>
              <a:t>dist</a:t>
            </a:r>
            <a:r>
              <a:rPr lang="en-US" altLang="en-US" sz="2000" dirty="0">
                <a:solidFill>
                  <a:srgbClr val="674EA7"/>
                </a:solidFill>
                <a:latin typeface="Constantia" pitchFamily="18" charset="0"/>
              </a:rPr>
              <a:t>[v] ←∞     </a:t>
            </a:r>
            <a:r>
              <a:rPr lang="en-US" altLang="en-US" sz="2000" dirty="0">
                <a:solidFill>
                  <a:srgbClr val="C00000"/>
                </a:solidFill>
                <a:latin typeface="Constantia" pitchFamily="18" charset="0"/>
              </a:rPr>
              <a:t>(set all other distances to infinity)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674EA7"/>
                </a:solidFill>
                <a:latin typeface="Constantia" pitchFamily="18" charset="0"/>
              </a:rPr>
              <a:t>S←∅ 	               </a:t>
            </a:r>
            <a:r>
              <a:rPr lang="en-US" altLang="en-US" sz="2000" dirty="0">
                <a:solidFill>
                  <a:srgbClr val="C00000"/>
                </a:solidFill>
                <a:latin typeface="Constantia" pitchFamily="18" charset="0"/>
              </a:rPr>
              <a:t>(S, the set of visited vertices is initially empty)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674EA7"/>
                </a:solidFill>
                <a:latin typeface="Constantia" pitchFamily="18" charset="0"/>
              </a:rPr>
              <a:t>Q←V                            </a:t>
            </a:r>
            <a:r>
              <a:rPr lang="en-US" altLang="en-US" sz="2000" dirty="0">
                <a:solidFill>
                  <a:srgbClr val="C00000"/>
                </a:solidFill>
                <a:latin typeface="Constantia" pitchFamily="18" charset="0"/>
              </a:rPr>
              <a:t>(Q, the queue initially contains all vertices) </a:t>
            </a:r>
            <a:r>
              <a:rPr lang="en-US" altLang="en-US" sz="2000" dirty="0">
                <a:solidFill>
                  <a:srgbClr val="674EA7"/>
                </a:solidFill>
                <a:latin typeface="Constantia" pitchFamily="18" charset="0"/>
              </a:rPr>
              <a:t>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while </a:t>
            </a:r>
            <a:r>
              <a:rPr lang="en-US" altLang="en-US" sz="2000" dirty="0">
                <a:solidFill>
                  <a:srgbClr val="674EA7"/>
                </a:solidFill>
                <a:latin typeface="Constantia" pitchFamily="18" charset="0"/>
              </a:rPr>
              <a:t>Q ≠∅                   </a:t>
            </a:r>
            <a:r>
              <a:rPr lang="en-US" altLang="en-US" sz="2000" dirty="0">
                <a:solidFill>
                  <a:srgbClr val="C00000"/>
                </a:solidFill>
                <a:latin typeface="Constantia" pitchFamily="18" charset="0"/>
              </a:rPr>
              <a:t>(while the queue is not empty)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do  </a:t>
            </a:r>
            <a:r>
              <a:rPr lang="en-US" altLang="en-US" sz="2000" dirty="0">
                <a:solidFill>
                  <a:srgbClr val="674EA7"/>
                </a:solidFill>
                <a:latin typeface="Constantia" pitchFamily="18" charset="0"/>
              </a:rPr>
              <a:t> u ← </a:t>
            </a:r>
            <a:r>
              <a:rPr lang="en-US" altLang="en-US" sz="2000" dirty="0" err="1">
                <a:solidFill>
                  <a:srgbClr val="444444"/>
                </a:solidFill>
                <a:latin typeface="Constantia" pitchFamily="18" charset="0"/>
              </a:rPr>
              <a:t>mindistance</a:t>
            </a:r>
            <a:r>
              <a:rPr lang="en-US" altLang="en-US" sz="2000" dirty="0">
                <a:solidFill>
                  <a:srgbClr val="674EA7"/>
                </a:solidFill>
                <a:latin typeface="Constantia" pitchFamily="18" charset="0"/>
              </a:rPr>
              <a:t>(</a:t>
            </a:r>
            <a:r>
              <a:rPr lang="en-US" altLang="en-US" sz="2000" dirty="0" err="1">
                <a:solidFill>
                  <a:srgbClr val="674EA7"/>
                </a:solidFill>
                <a:latin typeface="Constantia" pitchFamily="18" charset="0"/>
              </a:rPr>
              <a:t>Q,dist</a:t>
            </a:r>
            <a:r>
              <a:rPr lang="en-US" altLang="en-US" sz="2000" dirty="0">
                <a:solidFill>
                  <a:srgbClr val="674EA7"/>
                </a:solidFill>
                <a:latin typeface="Constantia" pitchFamily="18" charset="0"/>
              </a:rPr>
              <a:t>)</a:t>
            </a:r>
            <a:r>
              <a:rPr lang="en-US" altLang="en-US" sz="1800" dirty="0">
                <a:solidFill>
                  <a:srgbClr val="C00000"/>
                </a:solidFill>
                <a:latin typeface="Constantia" pitchFamily="18" charset="0"/>
              </a:rPr>
              <a:t>(select the element of Q with the min. distance)</a:t>
            </a:r>
            <a:r>
              <a:rPr lang="en-US" altLang="en-US" sz="2000" dirty="0">
                <a:solidFill>
                  <a:srgbClr val="C00000"/>
                </a:solidFill>
                <a:latin typeface="Constantia" pitchFamily="18" charset="0"/>
              </a:rPr>
              <a:t>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674EA7"/>
                </a:solidFill>
                <a:latin typeface="Constantia" pitchFamily="18" charset="0"/>
              </a:rPr>
              <a:t> S←S∪{u} 			</a:t>
            </a:r>
            <a:r>
              <a:rPr lang="en-US" altLang="en-US" sz="2000" dirty="0">
                <a:solidFill>
                  <a:srgbClr val="C00000"/>
                </a:solidFill>
                <a:latin typeface="Constantia" pitchFamily="18" charset="0"/>
              </a:rPr>
              <a:t>(add u to list of visited vertices)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       for all </a:t>
            </a:r>
            <a:r>
              <a:rPr lang="en-US" altLang="en-US" sz="2000" dirty="0">
                <a:solidFill>
                  <a:srgbClr val="674EA7"/>
                </a:solidFill>
                <a:latin typeface="Constantia" pitchFamily="18" charset="0"/>
              </a:rPr>
              <a:t>v ∈ neighbors[u]		</a:t>
            </a:r>
            <a:r>
              <a:rPr lang="en-US" altLang="en-US" sz="2000" dirty="0">
                <a:solidFill>
                  <a:srgbClr val="C00000"/>
                </a:solidFill>
                <a:latin typeface="Constantia" pitchFamily="18" charset="0"/>
              </a:rPr>
              <a:t> </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              do  if   </a:t>
            </a:r>
            <a:r>
              <a:rPr lang="en-US" altLang="en-US" sz="2000" dirty="0" err="1">
                <a:solidFill>
                  <a:srgbClr val="674EA7"/>
                </a:solidFill>
                <a:latin typeface="Constantia" pitchFamily="18" charset="0"/>
              </a:rPr>
              <a:t>dist</a:t>
            </a:r>
            <a:r>
              <a:rPr lang="en-US" altLang="en-US" sz="2000" dirty="0">
                <a:solidFill>
                  <a:srgbClr val="674EA7"/>
                </a:solidFill>
                <a:latin typeface="Constantia" pitchFamily="18" charset="0"/>
              </a:rPr>
              <a:t>[v] &gt; </a:t>
            </a:r>
            <a:r>
              <a:rPr lang="en-US" altLang="en-US" sz="2000" dirty="0" err="1">
                <a:solidFill>
                  <a:srgbClr val="674EA7"/>
                </a:solidFill>
                <a:latin typeface="Constantia" pitchFamily="18" charset="0"/>
              </a:rPr>
              <a:t>dist</a:t>
            </a:r>
            <a:r>
              <a:rPr lang="en-US" altLang="en-US" sz="2000" dirty="0">
                <a:solidFill>
                  <a:srgbClr val="674EA7"/>
                </a:solidFill>
                <a:latin typeface="Constantia" pitchFamily="18" charset="0"/>
              </a:rPr>
              <a:t>[u] + w(u, v) </a:t>
            </a:r>
            <a:r>
              <a:rPr lang="en-US" altLang="en-US" sz="2000" dirty="0">
                <a:solidFill>
                  <a:srgbClr val="C00000"/>
                </a:solidFill>
                <a:latin typeface="Constantia" pitchFamily="18" charset="0"/>
              </a:rPr>
              <a:t>(if new shortest path found)</a:t>
            </a:r>
            <a:r>
              <a:rPr lang="en-US" altLang="en-US" sz="2000" dirty="0">
                <a:solidFill>
                  <a:srgbClr val="444444"/>
                </a:solidFill>
                <a:latin typeface="Constantia" pitchFamily="18" charset="0"/>
              </a:rPr>
              <a:t/>
            </a:r>
            <a:br>
              <a:rPr lang="en-US" altLang="en-US" sz="2000" dirty="0">
                <a:solidFill>
                  <a:srgbClr val="444444"/>
                </a:solidFill>
                <a:latin typeface="Constantia" pitchFamily="18" charset="0"/>
              </a:rPr>
            </a:br>
            <a:r>
              <a:rPr lang="en-US" altLang="en-US" sz="2000" dirty="0">
                <a:solidFill>
                  <a:srgbClr val="444444"/>
                </a:solidFill>
                <a:latin typeface="Constantia" pitchFamily="18" charset="0"/>
              </a:rPr>
              <a:t>                         then      </a:t>
            </a:r>
            <a:r>
              <a:rPr lang="en-US" altLang="en-US" sz="2000" dirty="0">
                <a:solidFill>
                  <a:srgbClr val="674EA7"/>
                </a:solidFill>
                <a:latin typeface="Constantia" pitchFamily="18" charset="0"/>
              </a:rPr>
              <a:t>d[v] ←d[u] + w(u, v)</a:t>
            </a:r>
            <a:r>
              <a:rPr lang="en-US" altLang="en-US" sz="2000" dirty="0">
                <a:solidFill>
                  <a:srgbClr val="C00000"/>
                </a:solidFill>
                <a:latin typeface="Constantia" pitchFamily="18" charset="0"/>
              </a:rPr>
              <a:t>(set new value of shortest path)</a:t>
            </a:r>
          </a:p>
          <a:p>
            <a:pPr>
              <a:lnSpc>
                <a:spcPct val="95000"/>
              </a:lnSpc>
            </a:pPr>
            <a:r>
              <a:rPr lang="en-US" altLang="en-US" sz="2000" dirty="0">
                <a:solidFill>
                  <a:srgbClr val="444444"/>
                </a:solidFill>
                <a:latin typeface="Constantia" pitchFamily="18" charset="0"/>
              </a:rPr>
              <a:t>return </a:t>
            </a:r>
            <a:r>
              <a:rPr lang="en-US" altLang="en-US" sz="2000" dirty="0" err="1">
                <a:solidFill>
                  <a:srgbClr val="674EA7"/>
                </a:solidFill>
                <a:latin typeface="Constantia" pitchFamily="18" charset="0"/>
              </a:rPr>
              <a:t>dist</a:t>
            </a:r>
            <a:endParaRPr lang="en-US" altLang="en-US" sz="2000" dirty="0">
              <a:solidFill>
                <a:srgbClr val="C00000"/>
              </a:solidFill>
              <a:latin typeface="Constantia" pitchFamily="18" charset="0"/>
            </a:endParaRPr>
          </a:p>
          <a:p>
            <a:pPr>
              <a:lnSpc>
                <a:spcPct val="95000"/>
              </a:lnSpc>
            </a:pPr>
            <a:endParaRPr lang="en-US" altLang="en-US" sz="2000" dirty="0">
              <a:solidFill>
                <a:srgbClr val="674EA7"/>
              </a:solidFill>
              <a:latin typeface="Constantia" pitchFamily="18" charset="0"/>
            </a:endParaRPr>
          </a:p>
          <a:p>
            <a:pPr marL="0" indent="0" algn="just">
              <a:buFont typeface="Arial" panose="020B0604020202020204" pitchFamily="34" charset="0"/>
              <a:buNone/>
            </a:pPr>
            <a:endParaRPr 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4098723917"/>
              </p:ext>
            </p:extLst>
          </p:nvPr>
        </p:nvGraphicFramePr>
        <p:xfrm>
          <a:off x="3836233" y="5257800"/>
          <a:ext cx="914400" cy="771525"/>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3836233" y="52578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3099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457200" y="-152400"/>
            <a:ext cx="7543800" cy="714375"/>
          </a:xfrm>
        </p:spPr>
        <p:txBody>
          <a:bodyPr>
            <a:normAutofit fontScale="90000"/>
          </a:bodyPr>
          <a:lstStyle/>
          <a:p>
            <a:r>
              <a:rPr lang="en-US" altLang="en-US" dirty="0"/>
              <a:t>Examples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6" y="685800"/>
            <a:ext cx="8686794"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298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en-US" b="1" dirty="0"/>
              <a:t>C Representation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7350"/>
            <a:ext cx="8587248"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95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en-US" b="1" dirty="0"/>
              <a:t>C Representation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763000" cy="504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697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364163"/>
          </a:xfrm>
        </p:spPr>
        <p:txBody>
          <a:bodyPr/>
          <a:lstStyle/>
          <a:p>
            <a:pPr algn="just"/>
            <a:r>
              <a:rPr lang="en-US" dirty="0"/>
              <a:t> A graph consists of a </a:t>
            </a:r>
          </a:p>
          <a:p>
            <a:pPr lvl="1" algn="just"/>
            <a:r>
              <a:rPr lang="en-US" dirty="0"/>
              <a:t>set of node (or vertices),</a:t>
            </a:r>
          </a:p>
          <a:p>
            <a:pPr lvl="1" algn="just"/>
            <a:r>
              <a:rPr lang="en-US" dirty="0"/>
              <a:t>Set of arcs (or edges)</a:t>
            </a:r>
          </a:p>
          <a:p>
            <a:pPr algn="just"/>
            <a:r>
              <a:rPr lang="en-US" dirty="0"/>
              <a:t>Each arc in a graph is specified by a pair of nodes.</a:t>
            </a:r>
          </a:p>
          <a:p>
            <a:pPr algn="just"/>
            <a:endParaRPr lang="en-US" dirty="0"/>
          </a:p>
        </p:txBody>
      </p:sp>
    </p:spTree>
    <p:extLst>
      <p:ext uri="{BB962C8B-B14F-4D97-AF65-F5344CB8AC3E}">
        <p14:creationId xmlns:p14="http://schemas.microsoft.com/office/powerpoint/2010/main" val="165725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76200"/>
            <a:ext cx="8229600" cy="563562"/>
          </a:xfrm>
        </p:spPr>
        <p:txBody>
          <a:bodyPr>
            <a:normAutofit fontScale="90000"/>
          </a:bodyPr>
          <a:lstStyle/>
          <a:p>
            <a:r>
              <a:rPr lang="en-US" altLang="en-US" sz="3600" b="1" dirty="0"/>
              <a:t>C Representation</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762000"/>
            <a:ext cx="8150462"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48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en-US" b="1" dirty="0"/>
              <a:t>Traversing a Graph</a:t>
            </a:r>
          </a:p>
        </p:txBody>
      </p:sp>
      <p:sp>
        <p:nvSpPr>
          <p:cNvPr id="225283" name="Rectangle 3"/>
          <p:cNvSpPr>
            <a:spLocks noGrp="1" noChangeArrowheads="1"/>
          </p:cNvSpPr>
          <p:nvPr>
            <p:ph type="body" idx="1"/>
          </p:nvPr>
        </p:nvSpPr>
        <p:spPr>
          <a:xfrm>
            <a:off x="457200" y="1219200"/>
            <a:ext cx="8229600" cy="4906963"/>
          </a:xfrm>
        </p:spPr>
        <p:txBody>
          <a:bodyPr>
            <a:normAutofit fontScale="92500" lnSpcReduction="20000"/>
          </a:bodyPr>
          <a:lstStyle/>
          <a:p>
            <a:r>
              <a:rPr lang="en-US" altLang="en-US" dirty="0"/>
              <a:t> There are two standard way for it:</a:t>
            </a:r>
          </a:p>
          <a:p>
            <a:pPr lvl="1"/>
            <a:r>
              <a:rPr lang="en-US" altLang="en-US" dirty="0"/>
              <a:t>Breadth first search</a:t>
            </a:r>
          </a:p>
          <a:p>
            <a:pPr lvl="1"/>
            <a:r>
              <a:rPr lang="en-US" altLang="en-US" dirty="0"/>
              <a:t>Depth first search</a:t>
            </a:r>
          </a:p>
          <a:p>
            <a:r>
              <a:rPr lang="en-US" altLang="en-US" dirty="0"/>
              <a:t>During the execution of algorithms, each node N of G will be in one of the three states called the status of N as below:</a:t>
            </a:r>
          </a:p>
          <a:p>
            <a:endParaRPr lang="en-US" altLang="en-US" dirty="0"/>
          </a:p>
          <a:p>
            <a:pPr lvl="1"/>
            <a:r>
              <a:rPr lang="en-US" altLang="en-US" dirty="0"/>
              <a:t>Status = 1 (Ready State) Initial state of the node N.</a:t>
            </a:r>
          </a:p>
          <a:p>
            <a:pPr lvl="1"/>
            <a:r>
              <a:rPr lang="en-US" altLang="en-US" dirty="0"/>
              <a:t>Status=2: (Waiting state) The node N is on the queue or stack, waiting to be processed.</a:t>
            </a:r>
          </a:p>
          <a:p>
            <a:pPr lvl="1"/>
            <a:r>
              <a:rPr lang="en-US" altLang="en-US" dirty="0"/>
              <a:t>Status = 3: (Processed state) The node N has been processed.</a:t>
            </a:r>
          </a:p>
        </p:txBody>
      </p:sp>
    </p:spTree>
    <p:extLst>
      <p:ext uri="{BB962C8B-B14F-4D97-AF65-F5344CB8AC3E}">
        <p14:creationId xmlns:p14="http://schemas.microsoft.com/office/powerpoint/2010/main" val="289953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a:t>
            </a:r>
          </a:p>
        </p:txBody>
      </p:sp>
      <p:sp>
        <p:nvSpPr>
          <p:cNvPr id="3" name="Content Placeholder 2"/>
          <p:cNvSpPr>
            <a:spLocks noGrp="1"/>
          </p:cNvSpPr>
          <p:nvPr>
            <p:ph idx="1"/>
          </p:nvPr>
        </p:nvSpPr>
        <p:spPr/>
        <p:txBody>
          <a:bodyPr/>
          <a:lstStyle/>
          <a:p>
            <a:r>
              <a:rPr lang="en-US" dirty="0">
                <a:cs typeface="Times New Roman" panose="02020603050405020304" pitchFamily="18" charset="0"/>
              </a:rPr>
              <a:t>What is the idea behind BFS?</a:t>
            </a:r>
          </a:p>
          <a:p>
            <a:pPr lvl="1"/>
            <a:r>
              <a:rPr lang="en-US" dirty="0">
                <a:cs typeface="Times New Roman" panose="02020603050405020304" pitchFamily="18" charset="0"/>
              </a:rPr>
              <a:t>Look at all possible paths at the same depth before you go at a deeper level</a:t>
            </a:r>
          </a:p>
          <a:p>
            <a:pPr lvl="1"/>
            <a:r>
              <a:rPr lang="en-US" dirty="0">
                <a:cs typeface="Times New Roman" panose="02020603050405020304" pitchFamily="18" charset="0"/>
              </a:rPr>
              <a:t>Data structure used is : Queue</a:t>
            </a:r>
          </a:p>
          <a:p>
            <a:pPr lvl="1"/>
            <a:endParaRPr lang="en-US" dirty="0">
              <a:cs typeface="Times New Roman" panose="02020603050405020304" pitchFamily="18" charset="0"/>
            </a:endParaRPr>
          </a:p>
          <a:p>
            <a:pPr lvl="1"/>
            <a:r>
              <a:rPr lang="en-US" dirty="0">
                <a:cs typeface="Times New Roman" panose="02020603050405020304" pitchFamily="18" charset="0"/>
              </a:rPr>
              <a:t>Breadth first traversal visits all successors of a visited node before visiting any successors of any of those successors</a:t>
            </a:r>
          </a:p>
          <a:p>
            <a:pPr marL="274320" lvl="1" indent="0">
              <a:buNone/>
            </a:pPr>
            <a:endParaRPr lang="en-US" dirty="0">
              <a:cs typeface="Times New Roman" panose="02020603050405020304" pitchFamily="18" charset="0"/>
            </a:endParaRPr>
          </a:p>
        </p:txBody>
      </p:sp>
    </p:spTree>
    <p:extLst>
      <p:ext uri="{BB962C8B-B14F-4D97-AF65-F5344CB8AC3E}">
        <p14:creationId xmlns:p14="http://schemas.microsoft.com/office/powerpoint/2010/main" val="101814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a:t>
            </a:r>
          </a:p>
        </p:txBody>
      </p:sp>
      <p:grpSp>
        <p:nvGrpSpPr>
          <p:cNvPr id="5" name="Group 4"/>
          <p:cNvGrpSpPr/>
          <p:nvPr/>
        </p:nvGrpSpPr>
        <p:grpSpPr>
          <a:xfrm>
            <a:off x="609600" y="1905000"/>
            <a:ext cx="3728357" cy="3875314"/>
            <a:chOff x="5257800" y="2133600"/>
            <a:chExt cx="3728357" cy="3875314"/>
          </a:xfrm>
        </p:grpSpPr>
        <p:cxnSp>
          <p:nvCxnSpPr>
            <p:cNvPr id="6"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7" name="Group 6"/>
            <p:cNvGrpSpPr/>
            <p:nvPr/>
          </p:nvGrpSpPr>
          <p:grpSpPr>
            <a:xfrm>
              <a:off x="5257800" y="2133600"/>
              <a:ext cx="3728357" cy="3875314"/>
              <a:chOff x="5263243" y="2171700"/>
              <a:chExt cx="3728357" cy="3875314"/>
            </a:xfrm>
          </p:grpSpPr>
          <p:cxnSp>
            <p:nvCxnSpPr>
              <p:cNvPr id="8" name="AutoShape 12"/>
              <p:cNvCxnSpPr>
                <a:cxnSpLocks noChangeShapeType="1"/>
                <a:stCxn id="10"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10"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11"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12"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3"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4" name="AutoShape 12"/>
              <p:cNvCxnSpPr>
                <a:cxnSpLocks noChangeShapeType="1"/>
                <a:stCxn id="13"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AutoShape 12"/>
              <p:cNvCxnSpPr>
                <a:cxnSpLocks noChangeShapeType="1"/>
                <a:stCxn id="11"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18"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19"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0"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1" name="AutoShape 12"/>
              <p:cNvCxnSpPr>
                <a:cxnSpLocks noChangeShapeType="1"/>
                <a:stCxn id="10" idx="5"/>
                <a:endCxn id="17"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12"/>
              <p:cNvCxnSpPr>
                <a:cxnSpLocks noChangeShapeType="1"/>
                <a:stCxn id="18"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12"/>
              <p:cNvCxnSpPr>
                <a:cxnSpLocks noChangeShapeType="1"/>
                <a:endCxn id="20"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12"/>
              <p:cNvCxnSpPr>
                <a:cxnSpLocks noChangeShapeType="1"/>
                <a:endCxn id="19"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extLst>
      <p:ext uri="{BB962C8B-B14F-4D97-AF65-F5344CB8AC3E}">
        <p14:creationId xmlns:p14="http://schemas.microsoft.com/office/powerpoint/2010/main" val="155000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extLst>
      <p:ext uri="{BB962C8B-B14F-4D97-AF65-F5344CB8AC3E}">
        <p14:creationId xmlns:p14="http://schemas.microsoft.com/office/powerpoint/2010/main" val="3275443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graphicFrame>
        <p:nvGraphicFramePr>
          <p:cNvPr id="11" name="Table 10"/>
          <p:cNvGraphicFramePr>
            <a:graphicFrameLocks noGrp="1"/>
          </p:cNvGraphicFramePr>
          <p:nvPr/>
        </p:nvGraphicFramePr>
        <p:xfrm>
          <a:off x="4191001" y="4163060"/>
          <a:ext cx="5029200" cy="37084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Tree>
    <p:extLst>
      <p:ext uri="{BB962C8B-B14F-4D97-AF65-F5344CB8AC3E}">
        <p14:creationId xmlns:p14="http://schemas.microsoft.com/office/powerpoint/2010/main" val="4100608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graphicFrame>
        <p:nvGraphicFramePr>
          <p:cNvPr id="11" name="Table 10"/>
          <p:cNvGraphicFramePr>
            <a:graphicFrameLocks noGrp="1"/>
          </p:cNvGraphicFramePr>
          <p:nvPr/>
        </p:nvGraphicFramePr>
        <p:xfrm>
          <a:off x="4191001" y="4163060"/>
          <a:ext cx="5029200" cy="37084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12" name="TextBox 11">
            <a:extLst>
              <a:ext uri="{FF2B5EF4-FFF2-40B4-BE49-F238E27FC236}">
                <a16:creationId xmlns:a16="http://schemas.microsoft.com/office/drawing/2014/main" id="{6B444B17-5403-4B4D-ACF9-4BC9C5D713BE}"/>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205803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228600" y="1733135"/>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extLst>
              <p:ext uri="{D42A27DB-BD31-4B8C-83A1-F6EECF244321}">
                <p14:modId xmlns:p14="http://schemas.microsoft.com/office/powerpoint/2010/main" val="1435929184"/>
              </p:ext>
            </p:extLst>
          </p:nvPr>
        </p:nvGraphicFramePr>
        <p:xfrm>
          <a:off x="4106637" y="2211894"/>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321238" y="1834112"/>
            <a:ext cx="4267200" cy="369332"/>
          </a:xfrm>
          <a:prstGeom prst="rect">
            <a:avLst/>
          </a:prstGeom>
          <a:noFill/>
        </p:spPr>
        <p:txBody>
          <a:bodyPr wrap="square" rtlCol="0">
            <a:spAutoFit/>
          </a:bodyPr>
          <a:lstStyle/>
          <a:p>
            <a:r>
              <a:rPr lang="en-IN" dirty="0"/>
              <a:t>Vertex Visited</a:t>
            </a:r>
          </a:p>
        </p:txBody>
      </p:sp>
      <p:graphicFrame>
        <p:nvGraphicFramePr>
          <p:cNvPr id="11" name="Table 10"/>
          <p:cNvGraphicFramePr>
            <a:graphicFrameLocks noGrp="1"/>
          </p:cNvGraphicFramePr>
          <p:nvPr>
            <p:extLst>
              <p:ext uri="{D42A27DB-BD31-4B8C-83A1-F6EECF244321}">
                <p14:modId xmlns:p14="http://schemas.microsoft.com/office/powerpoint/2010/main" val="8915998"/>
              </p:ext>
            </p:extLst>
          </p:nvPr>
        </p:nvGraphicFramePr>
        <p:xfrm>
          <a:off x="3996418" y="4214715"/>
          <a:ext cx="5029200" cy="37084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370840">
                <a:tc>
                  <a:txBody>
                    <a:bodyPr/>
                    <a:lstStyle/>
                    <a:p>
                      <a:r>
                        <a:rPr lang="en-IN" dirty="0"/>
                        <a:t>A</a:t>
                      </a:r>
                    </a:p>
                  </a:txBody>
                  <a:tcPr/>
                </a:tc>
                <a:tc>
                  <a:txBody>
                    <a:bodyPr/>
                    <a:lstStyle/>
                    <a:p>
                      <a:r>
                        <a:rPr lang="en-IN" dirty="0"/>
                        <a:t>C</a:t>
                      </a:r>
                    </a:p>
                  </a:txBody>
                  <a:tcPr/>
                </a:tc>
                <a:tc>
                  <a:txBody>
                    <a:bodyPr/>
                    <a:lstStyle/>
                    <a:p>
                      <a:r>
                        <a:rPr lang="en-IN" dirty="0"/>
                        <a:t>G</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33" name="TextBox 32"/>
          <p:cNvSpPr txBox="1"/>
          <p:nvPr/>
        </p:nvSpPr>
        <p:spPr>
          <a:xfrm>
            <a:off x="4441371" y="5640540"/>
            <a:ext cx="4267200" cy="369332"/>
          </a:xfrm>
          <a:prstGeom prst="rect">
            <a:avLst/>
          </a:prstGeom>
          <a:noFill/>
        </p:spPr>
        <p:txBody>
          <a:bodyPr wrap="square" rtlCol="0">
            <a:spAutoFit/>
          </a:bodyPr>
          <a:lstStyle/>
          <a:p>
            <a:r>
              <a:rPr lang="en-IN" dirty="0"/>
              <a:t>BFS traversal: S</a:t>
            </a:r>
          </a:p>
        </p:txBody>
      </p:sp>
    </p:spTree>
    <p:extLst>
      <p:ext uri="{BB962C8B-B14F-4D97-AF65-F5344CB8AC3E}">
        <p14:creationId xmlns:p14="http://schemas.microsoft.com/office/powerpoint/2010/main" val="247006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nvGraphicFramePr>
        <p:xfrm>
          <a:off x="4191001" y="4163060"/>
          <a:ext cx="3911600" cy="37084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tblGrid>
              <a:tr h="370840">
                <a:tc>
                  <a:txBody>
                    <a:bodyPr/>
                    <a:lstStyle/>
                    <a:p>
                      <a:r>
                        <a:rPr lang="en-IN" dirty="0"/>
                        <a:t>C</a:t>
                      </a:r>
                    </a:p>
                  </a:txBody>
                  <a:tcPr/>
                </a:tc>
                <a:tc>
                  <a:txBody>
                    <a:bodyPr/>
                    <a:lstStyle/>
                    <a:p>
                      <a:r>
                        <a:rPr lang="en-IN" dirty="0"/>
                        <a:t>G</a:t>
                      </a:r>
                    </a:p>
                  </a:txBody>
                  <a:tcPr/>
                </a:tc>
                <a:tc>
                  <a:txBody>
                    <a:bodyPr/>
                    <a:lstStyle/>
                    <a:p>
                      <a:r>
                        <a:rPr lang="en-IN" dirty="0"/>
                        <a:t>B</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32" name="TextBox 31"/>
          <p:cNvSpPr txBox="1"/>
          <p:nvPr/>
        </p:nvSpPr>
        <p:spPr>
          <a:xfrm>
            <a:off x="4724400" y="1857919"/>
            <a:ext cx="4267200" cy="369332"/>
          </a:xfrm>
          <a:prstGeom prst="rect">
            <a:avLst/>
          </a:prstGeom>
          <a:noFill/>
        </p:spPr>
        <p:txBody>
          <a:bodyPr wrap="square" rtlCol="0">
            <a:spAutoFit/>
          </a:bodyPr>
          <a:lstStyle/>
          <a:p>
            <a:r>
              <a:rPr lang="en-IN" dirty="0"/>
              <a:t>Vertex Visited</a:t>
            </a:r>
          </a:p>
        </p:txBody>
      </p:sp>
      <p:sp>
        <p:nvSpPr>
          <p:cNvPr id="33" name="TextBox 32"/>
          <p:cNvSpPr txBox="1"/>
          <p:nvPr/>
        </p:nvSpPr>
        <p:spPr>
          <a:xfrm>
            <a:off x="5029200" y="5607316"/>
            <a:ext cx="4267200" cy="369332"/>
          </a:xfrm>
          <a:prstGeom prst="rect">
            <a:avLst/>
          </a:prstGeom>
          <a:noFill/>
        </p:spPr>
        <p:txBody>
          <a:bodyPr wrap="square" rtlCol="0">
            <a:spAutoFit/>
          </a:bodyPr>
          <a:lstStyle/>
          <a:p>
            <a:r>
              <a:rPr lang="en-IN" dirty="0"/>
              <a:t>BFS traversal: S-A</a:t>
            </a:r>
          </a:p>
        </p:txBody>
      </p:sp>
    </p:spTree>
    <p:extLst>
      <p:ext uri="{BB962C8B-B14F-4D97-AF65-F5344CB8AC3E}">
        <p14:creationId xmlns:p14="http://schemas.microsoft.com/office/powerpoint/2010/main" val="2472012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0" y="1949892"/>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graphicFrame>
        <p:nvGraphicFramePr>
          <p:cNvPr id="11" name="Table 10"/>
          <p:cNvGraphicFramePr>
            <a:graphicFrameLocks noGrp="1"/>
          </p:cNvGraphicFramePr>
          <p:nvPr/>
        </p:nvGraphicFramePr>
        <p:xfrm>
          <a:off x="4191001" y="4163060"/>
          <a:ext cx="2794000" cy="37084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tblGrid>
              <a:tr h="370840">
                <a:tc>
                  <a:txBody>
                    <a:bodyPr/>
                    <a:lstStyle/>
                    <a:p>
                      <a:r>
                        <a:rPr lang="en-IN" dirty="0"/>
                        <a:t>G</a:t>
                      </a:r>
                    </a:p>
                  </a:txBody>
                  <a:tcPr/>
                </a:tc>
                <a:tc>
                  <a:txBody>
                    <a:bodyPr/>
                    <a:lstStyle/>
                    <a:p>
                      <a:r>
                        <a:rPr lang="en-IN" dirty="0"/>
                        <a:t>B</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extLst>
                  <a:ext uri="{0D108BD9-81ED-4DB2-BD59-A6C34878D82A}">
                    <a16:rowId xmlns:a16="http://schemas.microsoft.com/office/drawing/2014/main" val="10000"/>
                  </a:ext>
                </a:extLst>
              </a:tr>
            </a:tbl>
          </a:graphicData>
        </a:graphic>
      </p:graphicFrame>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33" name="TextBox 32"/>
          <p:cNvSpPr txBox="1"/>
          <p:nvPr/>
        </p:nvSpPr>
        <p:spPr>
          <a:xfrm>
            <a:off x="4441371" y="5640540"/>
            <a:ext cx="4267200" cy="369332"/>
          </a:xfrm>
          <a:prstGeom prst="rect">
            <a:avLst/>
          </a:prstGeom>
          <a:noFill/>
        </p:spPr>
        <p:txBody>
          <a:bodyPr wrap="square" rtlCol="0">
            <a:spAutoFit/>
          </a:bodyPr>
          <a:lstStyle/>
          <a:p>
            <a:r>
              <a:rPr lang="en-IN" dirty="0"/>
              <a:t>BFS traversal: S-A-C</a:t>
            </a:r>
          </a:p>
        </p:txBody>
      </p:sp>
    </p:spTree>
    <p:extLst>
      <p:ext uri="{BB962C8B-B14F-4D97-AF65-F5344CB8AC3E}">
        <p14:creationId xmlns:p14="http://schemas.microsoft.com/office/powerpoint/2010/main" val="31740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364163"/>
          </a:xfrm>
        </p:spPr>
        <p:txBody>
          <a:bodyPr/>
          <a:lstStyle/>
          <a:p>
            <a:pPr algn="just"/>
            <a:r>
              <a:rPr lang="en-US" sz="2800" dirty="0"/>
              <a:t>Each arc in a graph is specified by a pair of nodes.</a:t>
            </a:r>
          </a:p>
          <a:p>
            <a:pPr algn="just"/>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7696199"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2819400"/>
            <a:ext cx="2286000" cy="2031325"/>
          </a:xfrm>
          <a:prstGeom prst="rect">
            <a:avLst/>
          </a:prstGeom>
          <a:noFill/>
        </p:spPr>
        <p:txBody>
          <a:bodyPr wrap="square" rtlCol="0">
            <a:spAutoFit/>
          </a:bodyPr>
          <a:lstStyle/>
          <a:p>
            <a:r>
              <a:rPr lang="en-US" dirty="0"/>
              <a:t>Set of nodes for graph (a) {A,B,C,D,E,F,G}</a:t>
            </a:r>
          </a:p>
          <a:p>
            <a:endParaRPr lang="en-US" dirty="0"/>
          </a:p>
          <a:p>
            <a:r>
              <a:rPr lang="en-US" dirty="0"/>
              <a:t>Set of arcs for graph (a) { {A,B}, {A,D}, {A,C}, {C, D}, {C, F}, {E, G},{A, A} }</a:t>
            </a:r>
          </a:p>
        </p:txBody>
      </p:sp>
      <p:sp>
        <p:nvSpPr>
          <p:cNvPr id="5" name="TextBox 4"/>
          <p:cNvSpPr txBox="1"/>
          <p:nvPr/>
        </p:nvSpPr>
        <p:spPr>
          <a:xfrm>
            <a:off x="152400" y="1752600"/>
            <a:ext cx="1295400" cy="646331"/>
          </a:xfrm>
          <a:prstGeom prst="rect">
            <a:avLst/>
          </a:prstGeom>
          <a:noFill/>
        </p:spPr>
        <p:txBody>
          <a:bodyPr wrap="square" rtlCol="0">
            <a:spAutoFit/>
          </a:bodyPr>
          <a:lstStyle/>
          <a:p>
            <a:r>
              <a:rPr lang="en-US" b="1" dirty="0"/>
              <a:t>Undirected graph</a:t>
            </a:r>
          </a:p>
        </p:txBody>
      </p:sp>
      <p:sp>
        <p:nvSpPr>
          <p:cNvPr id="7" name="TextBox 6"/>
          <p:cNvSpPr txBox="1"/>
          <p:nvPr/>
        </p:nvSpPr>
        <p:spPr>
          <a:xfrm>
            <a:off x="304800" y="5449669"/>
            <a:ext cx="1295400" cy="646331"/>
          </a:xfrm>
          <a:prstGeom prst="rect">
            <a:avLst/>
          </a:prstGeom>
          <a:noFill/>
        </p:spPr>
        <p:txBody>
          <a:bodyPr wrap="square" rtlCol="0">
            <a:spAutoFit/>
          </a:bodyPr>
          <a:lstStyle/>
          <a:p>
            <a:r>
              <a:rPr lang="en-US" b="1" dirty="0"/>
              <a:t>Directed graph</a:t>
            </a:r>
          </a:p>
        </p:txBody>
      </p:sp>
      <p:cxnSp>
        <p:nvCxnSpPr>
          <p:cNvPr id="8" name="Straight Arrow Connector 7"/>
          <p:cNvCxnSpPr/>
          <p:nvPr/>
        </p:nvCxnSpPr>
        <p:spPr>
          <a:xfrm>
            <a:off x="1447800" y="1981200"/>
            <a:ext cx="1295400" cy="945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V="1">
            <a:off x="1143000" y="5449669"/>
            <a:ext cx="1752600" cy="3598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51151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32" name="TextBox 31"/>
          <p:cNvSpPr txBox="1"/>
          <p:nvPr/>
        </p:nvSpPr>
        <p:spPr>
          <a:xfrm>
            <a:off x="4572000" y="1828800"/>
            <a:ext cx="4267200" cy="369332"/>
          </a:xfrm>
          <a:prstGeom prst="rect">
            <a:avLst/>
          </a:prstGeom>
          <a:noFill/>
        </p:spPr>
        <p:txBody>
          <a:bodyPr wrap="square" rtlCol="0">
            <a:spAutoFit/>
          </a:bodyPr>
          <a:lstStyle/>
          <a:p>
            <a:r>
              <a:rPr lang="en-IN" dirty="0"/>
              <a:t>Vertex Visited</a:t>
            </a:r>
          </a:p>
        </p:txBody>
      </p:sp>
      <p:sp>
        <p:nvSpPr>
          <p:cNvPr id="33" name="TextBox 32"/>
          <p:cNvSpPr txBox="1"/>
          <p:nvPr/>
        </p:nvSpPr>
        <p:spPr>
          <a:xfrm>
            <a:off x="4441371" y="5640540"/>
            <a:ext cx="4267200" cy="369332"/>
          </a:xfrm>
          <a:prstGeom prst="rect">
            <a:avLst/>
          </a:prstGeom>
          <a:noFill/>
        </p:spPr>
        <p:txBody>
          <a:bodyPr wrap="square" rtlCol="0">
            <a:spAutoFit/>
          </a:bodyPr>
          <a:lstStyle/>
          <a:p>
            <a:r>
              <a:rPr lang="en-IN" dirty="0"/>
              <a:t>BFS traversal: S-A-C-G</a:t>
            </a:r>
          </a:p>
        </p:txBody>
      </p:sp>
      <p:graphicFrame>
        <p:nvGraphicFramePr>
          <p:cNvPr id="12" name="Table 11"/>
          <p:cNvGraphicFramePr>
            <a:graphicFrameLocks noGrp="1"/>
          </p:cNvGraphicFramePr>
          <p:nvPr/>
        </p:nvGraphicFramePr>
        <p:xfrm>
          <a:off x="4291692" y="3844572"/>
          <a:ext cx="4699908" cy="370840"/>
        </p:xfrm>
        <a:graphic>
          <a:graphicData uri="http://schemas.openxmlformats.org/drawingml/2006/table">
            <a:tbl>
              <a:tblPr firstRow="1" bandRow="1">
                <a:tableStyleId>{5C22544A-7EE6-4342-B048-85BDC9FD1C3A}</a:tableStyleId>
              </a:tblPr>
              <a:tblGrid>
                <a:gridCol w="783318">
                  <a:extLst>
                    <a:ext uri="{9D8B030D-6E8A-4147-A177-3AD203B41FA5}">
                      <a16:colId xmlns:a16="http://schemas.microsoft.com/office/drawing/2014/main" val="20000"/>
                    </a:ext>
                  </a:extLst>
                </a:gridCol>
                <a:gridCol w="783318">
                  <a:extLst>
                    <a:ext uri="{9D8B030D-6E8A-4147-A177-3AD203B41FA5}">
                      <a16:colId xmlns:a16="http://schemas.microsoft.com/office/drawing/2014/main" val="20001"/>
                    </a:ext>
                  </a:extLst>
                </a:gridCol>
                <a:gridCol w="783318">
                  <a:extLst>
                    <a:ext uri="{9D8B030D-6E8A-4147-A177-3AD203B41FA5}">
                      <a16:colId xmlns:a16="http://schemas.microsoft.com/office/drawing/2014/main" val="20002"/>
                    </a:ext>
                  </a:extLst>
                </a:gridCol>
                <a:gridCol w="783318">
                  <a:extLst>
                    <a:ext uri="{9D8B030D-6E8A-4147-A177-3AD203B41FA5}">
                      <a16:colId xmlns:a16="http://schemas.microsoft.com/office/drawing/2014/main" val="20003"/>
                    </a:ext>
                  </a:extLst>
                </a:gridCol>
                <a:gridCol w="783318">
                  <a:extLst>
                    <a:ext uri="{9D8B030D-6E8A-4147-A177-3AD203B41FA5}">
                      <a16:colId xmlns:a16="http://schemas.microsoft.com/office/drawing/2014/main" val="20004"/>
                    </a:ext>
                  </a:extLst>
                </a:gridCol>
                <a:gridCol w="783318">
                  <a:extLst>
                    <a:ext uri="{9D8B030D-6E8A-4147-A177-3AD203B41FA5}">
                      <a16:colId xmlns:a16="http://schemas.microsoft.com/office/drawing/2014/main" val="20005"/>
                    </a:ext>
                  </a:extLst>
                </a:gridCol>
              </a:tblGrid>
              <a:tr h="370840">
                <a:tc>
                  <a:txBody>
                    <a:bodyPr/>
                    <a:lstStyle/>
                    <a:p>
                      <a:r>
                        <a:rPr lang="en-IN" dirty="0"/>
                        <a:t>B</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H</a:t>
                      </a:r>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1159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419600" y="3486126"/>
            <a:ext cx="4267200" cy="369332"/>
          </a:xfrm>
          <a:prstGeom prst="rect">
            <a:avLst/>
          </a:prstGeom>
          <a:noFill/>
        </p:spPr>
        <p:txBody>
          <a:bodyPr wrap="square" rtlCol="0">
            <a:spAutoFit/>
          </a:bodyPr>
          <a:lstStyle/>
          <a:p>
            <a:r>
              <a:rPr lang="en-IN" dirty="0"/>
              <a:t>Queue</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sp>
        <p:nvSpPr>
          <p:cNvPr id="32" name="TextBox 31"/>
          <p:cNvSpPr txBox="1"/>
          <p:nvPr/>
        </p:nvSpPr>
        <p:spPr>
          <a:xfrm>
            <a:off x="4572000" y="1828800"/>
            <a:ext cx="4267200" cy="369332"/>
          </a:xfrm>
          <a:prstGeom prst="rect">
            <a:avLst/>
          </a:prstGeom>
          <a:noFill/>
        </p:spPr>
        <p:txBody>
          <a:bodyPr wrap="square" rtlCol="0">
            <a:spAutoFit/>
          </a:bodyPr>
          <a:lstStyle/>
          <a:p>
            <a:r>
              <a:rPr lang="en-IN" dirty="0"/>
              <a:t>Vertex Visited</a:t>
            </a:r>
          </a:p>
        </p:txBody>
      </p:sp>
      <p:sp>
        <p:nvSpPr>
          <p:cNvPr id="33" name="TextBox 32"/>
          <p:cNvSpPr txBox="1"/>
          <p:nvPr/>
        </p:nvSpPr>
        <p:spPr>
          <a:xfrm>
            <a:off x="4343400" y="5640540"/>
            <a:ext cx="4267200" cy="369332"/>
          </a:xfrm>
          <a:prstGeom prst="rect">
            <a:avLst/>
          </a:prstGeom>
          <a:noFill/>
        </p:spPr>
        <p:txBody>
          <a:bodyPr wrap="square" rtlCol="0">
            <a:spAutoFit/>
          </a:bodyPr>
          <a:lstStyle/>
          <a:p>
            <a:r>
              <a:rPr lang="en-IN" dirty="0"/>
              <a:t>BFS traversal: S-A-C-G-B-D-E-F-H</a:t>
            </a:r>
          </a:p>
        </p:txBody>
      </p:sp>
      <p:graphicFrame>
        <p:nvGraphicFramePr>
          <p:cNvPr id="12" name="Table 11"/>
          <p:cNvGraphicFramePr>
            <a:graphicFrameLocks noGrp="1"/>
          </p:cNvGraphicFramePr>
          <p:nvPr/>
        </p:nvGraphicFramePr>
        <p:xfrm>
          <a:off x="4291692" y="3844572"/>
          <a:ext cx="4699908" cy="370840"/>
        </p:xfrm>
        <a:graphic>
          <a:graphicData uri="http://schemas.openxmlformats.org/drawingml/2006/table">
            <a:tbl>
              <a:tblPr firstRow="1" bandRow="1">
                <a:tableStyleId>{5C22544A-7EE6-4342-B048-85BDC9FD1C3A}</a:tableStyleId>
              </a:tblPr>
              <a:tblGrid>
                <a:gridCol w="783318">
                  <a:extLst>
                    <a:ext uri="{9D8B030D-6E8A-4147-A177-3AD203B41FA5}">
                      <a16:colId xmlns:a16="http://schemas.microsoft.com/office/drawing/2014/main" val="20000"/>
                    </a:ext>
                  </a:extLst>
                </a:gridCol>
                <a:gridCol w="783318">
                  <a:extLst>
                    <a:ext uri="{9D8B030D-6E8A-4147-A177-3AD203B41FA5}">
                      <a16:colId xmlns:a16="http://schemas.microsoft.com/office/drawing/2014/main" val="20001"/>
                    </a:ext>
                  </a:extLst>
                </a:gridCol>
                <a:gridCol w="783318">
                  <a:extLst>
                    <a:ext uri="{9D8B030D-6E8A-4147-A177-3AD203B41FA5}">
                      <a16:colId xmlns:a16="http://schemas.microsoft.com/office/drawing/2014/main" val="20002"/>
                    </a:ext>
                  </a:extLst>
                </a:gridCol>
                <a:gridCol w="783318">
                  <a:extLst>
                    <a:ext uri="{9D8B030D-6E8A-4147-A177-3AD203B41FA5}">
                      <a16:colId xmlns:a16="http://schemas.microsoft.com/office/drawing/2014/main" val="20003"/>
                    </a:ext>
                  </a:extLst>
                </a:gridCol>
                <a:gridCol w="783318">
                  <a:extLst>
                    <a:ext uri="{9D8B030D-6E8A-4147-A177-3AD203B41FA5}">
                      <a16:colId xmlns:a16="http://schemas.microsoft.com/office/drawing/2014/main" val="20004"/>
                    </a:ext>
                  </a:extLst>
                </a:gridCol>
                <a:gridCol w="783318">
                  <a:extLst>
                    <a:ext uri="{9D8B030D-6E8A-4147-A177-3AD203B41FA5}">
                      <a16:colId xmlns:a16="http://schemas.microsoft.com/office/drawing/2014/main" val="20005"/>
                    </a:ext>
                  </a:extLst>
                </a:gridCol>
              </a:tblGrid>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8521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a:t>
            </a:r>
          </a:p>
        </p:txBody>
      </p:sp>
      <p:sp>
        <p:nvSpPr>
          <p:cNvPr id="3" name="Content Placeholder 2"/>
          <p:cNvSpPr>
            <a:spLocks noGrp="1"/>
          </p:cNvSpPr>
          <p:nvPr>
            <p:ph idx="1"/>
          </p:nvPr>
        </p:nvSpPr>
        <p:spPr/>
        <p:txBody>
          <a:bodyPr>
            <a:normAutofit fontScale="85000" lnSpcReduction="10000"/>
          </a:bodyPr>
          <a:lstStyle/>
          <a:p>
            <a:r>
              <a:rPr lang="en-US" dirty="0">
                <a:cs typeface="Times New Roman" panose="02020603050405020304" pitchFamily="18" charset="0"/>
              </a:rPr>
              <a:t>What is the idea behind DFS?</a:t>
            </a:r>
          </a:p>
          <a:p>
            <a:pPr lvl="1"/>
            <a:r>
              <a:rPr lang="en-US" dirty="0">
                <a:cs typeface="Times New Roman" panose="02020603050405020304" pitchFamily="18" charset="0"/>
              </a:rPr>
              <a:t>Travel as far as you can down a path</a:t>
            </a:r>
          </a:p>
          <a:p>
            <a:pPr lvl="1"/>
            <a:r>
              <a:rPr lang="en-US" dirty="0">
                <a:cs typeface="Times New Roman" panose="02020603050405020304" pitchFamily="18" charset="0"/>
              </a:rPr>
              <a:t>Data structure used is : Stack</a:t>
            </a:r>
          </a:p>
          <a:p>
            <a:endParaRPr lang="en-US" dirty="0">
              <a:cs typeface="Times New Roman" panose="02020603050405020304" pitchFamily="18" charset="0"/>
            </a:endParaRPr>
          </a:p>
          <a:p>
            <a:r>
              <a:rPr lang="en-US" dirty="0">
                <a:cs typeface="Times New Roman" panose="02020603050405020304" pitchFamily="18" charset="0"/>
              </a:rPr>
              <a:t>A depth first traversal as name indicates traverses a single path of the graph as far as it can go(that is until it visits a node with no successor or a node all of whose successors have already been visited)</a:t>
            </a:r>
          </a:p>
          <a:p>
            <a:r>
              <a:rPr lang="en-US" dirty="0">
                <a:cs typeface="Times New Roman" panose="02020603050405020304" pitchFamily="18" charset="0"/>
              </a:rPr>
              <a:t>It then resumes at the last node on the path just traversed that has an unvisited successor and begin traversing a new path emanating from that node</a:t>
            </a:r>
          </a:p>
          <a:p>
            <a:pPr lvl="1"/>
            <a:endParaRPr lang="en-US" dirty="0">
              <a:latin typeface="Courier New" panose="02070309020205020404" pitchFamily="49" charset="0"/>
              <a:cs typeface="Courier New" panose="02070309020205020404" pitchFamily="49" charset="0"/>
            </a:endParaRPr>
          </a:p>
          <a:p>
            <a:endParaRPr lang="en-IN" dirty="0"/>
          </a:p>
        </p:txBody>
      </p:sp>
    </p:spTree>
    <p:extLst>
      <p:ext uri="{BB962C8B-B14F-4D97-AF65-F5344CB8AC3E}">
        <p14:creationId xmlns:p14="http://schemas.microsoft.com/office/powerpoint/2010/main" val="3960838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extLst>
      <p:ext uri="{BB962C8B-B14F-4D97-AF65-F5344CB8AC3E}">
        <p14:creationId xmlns:p14="http://schemas.microsoft.com/office/powerpoint/2010/main" val="1423011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endParaRPr lang="en-IN" dirty="0"/>
                    </a:p>
                  </a:txBody>
                  <a:tcPr/>
                </a:tc>
                <a:extLst>
                  <a:ext uri="{0D108BD9-81ED-4DB2-BD59-A6C34878D82A}">
                    <a16:rowId xmlns:a16="http://schemas.microsoft.com/office/drawing/2014/main" val="10000"/>
                  </a:ext>
                </a:extLst>
              </a:tr>
              <a:tr h="370840">
                <a:tc>
                  <a:txBody>
                    <a:bodyPr/>
                    <a:lstStyle/>
                    <a:p>
                      <a:endParaRPr lang="en-IN"/>
                    </a:p>
                  </a:txBody>
                  <a:tcPr/>
                </a:tc>
                <a:extLst>
                  <a:ext uri="{0D108BD9-81ED-4DB2-BD59-A6C34878D82A}">
                    <a16:rowId xmlns:a16="http://schemas.microsoft.com/office/drawing/2014/main" val="10001"/>
                  </a:ext>
                </a:extLst>
              </a:tr>
              <a:tr h="370840">
                <a:tc>
                  <a:txBody>
                    <a:bodyPr/>
                    <a:lstStyle/>
                    <a:p>
                      <a:endParaRPr lang="en-IN"/>
                    </a:p>
                  </a:txBody>
                  <a:tcPr/>
                </a:tc>
                <a:extLst>
                  <a:ext uri="{0D108BD9-81ED-4DB2-BD59-A6C34878D82A}">
                    <a16:rowId xmlns:a16="http://schemas.microsoft.com/office/drawing/2014/main" val="10002"/>
                  </a:ext>
                </a:extLst>
              </a:tr>
              <a:tr h="370840">
                <a:tc>
                  <a:txBody>
                    <a:bodyPr/>
                    <a:lstStyle/>
                    <a:p>
                      <a:endParaRPr lang="en-IN" dirty="0"/>
                    </a:p>
                  </a:txBody>
                  <a:tcPr/>
                </a:tc>
                <a:extLst>
                  <a:ext uri="{0D108BD9-81ED-4DB2-BD59-A6C34878D82A}">
                    <a16:rowId xmlns:a16="http://schemas.microsoft.com/office/drawing/2014/main" val="10003"/>
                  </a:ext>
                </a:extLst>
              </a:tr>
              <a:tr h="370840">
                <a:tc>
                  <a:txBody>
                    <a:bodyPr/>
                    <a:lstStyle/>
                    <a:p>
                      <a:endParaRPr lang="en-IN"/>
                    </a:p>
                  </a:txBody>
                  <a:tcPr/>
                </a:tc>
                <a:extLst>
                  <a:ext uri="{0D108BD9-81ED-4DB2-BD59-A6C34878D82A}">
                    <a16:rowId xmlns:a16="http://schemas.microsoft.com/office/drawing/2014/main" val="10004"/>
                  </a:ext>
                </a:extLst>
              </a:tr>
              <a:tr h="370840">
                <a:tc>
                  <a:txBody>
                    <a:bodyPr/>
                    <a:lstStyle/>
                    <a:p>
                      <a:endParaRPr lang="en-IN"/>
                    </a:p>
                  </a:txBody>
                  <a:tcPr/>
                </a:tc>
                <a:extLst>
                  <a:ext uri="{0D108BD9-81ED-4DB2-BD59-A6C34878D82A}">
                    <a16:rowId xmlns:a16="http://schemas.microsoft.com/office/drawing/2014/main" val="10005"/>
                  </a:ext>
                </a:extLst>
              </a:tr>
              <a:tr h="370840">
                <a:tc>
                  <a:txBody>
                    <a:bodyPr/>
                    <a:lstStyle/>
                    <a:p>
                      <a:endParaRPr lang="en-IN"/>
                    </a:p>
                  </a:txBody>
                  <a:tcPr/>
                </a:tc>
                <a:extLst>
                  <a:ext uri="{0D108BD9-81ED-4DB2-BD59-A6C34878D82A}">
                    <a16:rowId xmlns:a16="http://schemas.microsoft.com/office/drawing/2014/main" val="10006"/>
                  </a:ext>
                </a:extLst>
              </a:tr>
              <a:tr h="370840">
                <a:tc>
                  <a:txBody>
                    <a:bodyPr/>
                    <a:lstStyle/>
                    <a:p>
                      <a:endParaRPr lang="en-IN" dirty="0"/>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traversal:</a:t>
            </a:r>
          </a:p>
          <a:p>
            <a:endParaRPr lang="en-IN" dirty="0"/>
          </a:p>
        </p:txBody>
      </p:sp>
    </p:spTree>
    <p:extLst>
      <p:ext uri="{BB962C8B-B14F-4D97-AF65-F5344CB8AC3E}">
        <p14:creationId xmlns:p14="http://schemas.microsoft.com/office/powerpoint/2010/main" val="249542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endParaRPr lang="en-IN" dirty="0"/>
                    </a:p>
                  </a:txBody>
                  <a:tcPr/>
                </a:tc>
                <a:extLst>
                  <a:ext uri="{0D108BD9-81ED-4DB2-BD59-A6C34878D82A}">
                    <a16:rowId xmlns:a16="http://schemas.microsoft.com/office/drawing/2014/main" val="10000"/>
                  </a:ext>
                </a:extLst>
              </a:tr>
              <a:tr h="370840">
                <a:tc>
                  <a:txBody>
                    <a:bodyPr/>
                    <a:lstStyle/>
                    <a:p>
                      <a:endParaRPr lang="en-IN"/>
                    </a:p>
                  </a:txBody>
                  <a:tcPr/>
                </a:tc>
                <a:extLst>
                  <a:ext uri="{0D108BD9-81ED-4DB2-BD59-A6C34878D82A}">
                    <a16:rowId xmlns:a16="http://schemas.microsoft.com/office/drawing/2014/main" val="10001"/>
                  </a:ext>
                </a:extLst>
              </a:tr>
              <a:tr h="370840">
                <a:tc>
                  <a:txBody>
                    <a:bodyPr/>
                    <a:lstStyle/>
                    <a:p>
                      <a:endParaRPr lang="en-IN"/>
                    </a:p>
                  </a:txBody>
                  <a:tcPr/>
                </a:tc>
                <a:extLst>
                  <a:ext uri="{0D108BD9-81ED-4DB2-BD59-A6C34878D82A}">
                    <a16:rowId xmlns:a16="http://schemas.microsoft.com/office/drawing/2014/main" val="10002"/>
                  </a:ext>
                </a:extLst>
              </a:tr>
              <a:tr h="370840">
                <a:tc>
                  <a:txBody>
                    <a:bodyPr/>
                    <a:lstStyle/>
                    <a:p>
                      <a:endParaRPr lang="en-IN" dirty="0"/>
                    </a:p>
                  </a:txBody>
                  <a:tcPr/>
                </a:tc>
                <a:extLst>
                  <a:ext uri="{0D108BD9-81ED-4DB2-BD59-A6C34878D82A}">
                    <a16:rowId xmlns:a16="http://schemas.microsoft.com/office/drawing/2014/main" val="10003"/>
                  </a:ext>
                </a:extLst>
              </a:tr>
              <a:tr h="370840">
                <a:tc>
                  <a:txBody>
                    <a:bodyPr/>
                    <a:lstStyle/>
                    <a:p>
                      <a:endParaRPr lang="en-IN"/>
                    </a:p>
                  </a:txBody>
                  <a:tcPr/>
                </a:tc>
                <a:extLst>
                  <a:ext uri="{0D108BD9-81ED-4DB2-BD59-A6C34878D82A}">
                    <a16:rowId xmlns:a16="http://schemas.microsoft.com/office/drawing/2014/main" val="10004"/>
                  </a:ext>
                </a:extLst>
              </a:tr>
              <a:tr h="370840">
                <a:tc>
                  <a:txBody>
                    <a:bodyPr/>
                    <a:lstStyle/>
                    <a:p>
                      <a:endParaRPr lang="en-IN"/>
                    </a:p>
                  </a:txBody>
                  <a:tcPr/>
                </a:tc>
                <a:extLst>
                  <a:ext uri="{0D108BD9-81ED-4DB2-BD59-A6C34878D82A}">
                    <a16:rowId xmlns:a16="http://schemas.microsoft.com/office/drawing/2014/main" val="10005"/>
                  </a:ext>
                </a:extLst>
              </a:tr>
              <a:tr h="370840">
                <a:tc>
                  <a:txBody>
                    <a:bodyPr/>
                    <a:lstStyle/>
                    <a:p>
                      <a:endParaRPr lang="en-IN"/>
                    </a:p>
                  </a:txBody>
                  <a:tcPr/>
                </a:tc>
                <a:extLst>
                  <a:ext uri="{0D108BD9-81ED-4DB2-BD59-A6C34878D82A}">
                    <a16:rowId xmlns:a16="http://schemas.microsoft.com/office/drawing/2014/main" val="10006"/>
                  </a:ext>
                </a:extLst>
              </a:tr>
              <a:tr h="370840">
                <a:tc>
                  <a:txBody>
                    <a:bodyPr/>
                    <a:lstStyle/>
                    <a:p>
                      <a:pPr algn="ctr"/>
                      <a:r>
                        <a:rPr lang="en-IN" dirty="0"/>
                        <a:t> S</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traversal:</a:t>
            </a:r>
          </a:p>
          <a:p>
            <a:endParaRPr lang="en-IN" dirty="0"/>
          </a:p>
        </p:txBody>
      </p:sp>
    </p:spTree>
    <p:extLst>
      <p:ext uri="{BB962C8B-B14F-4D97-AF65-F5344CB8AC3E}">
        <p14:creationId xmlns:p14="http://schemas.microsoft.com/office/powerpoint/2010/main" val="165701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Dept</a:t>
            </a:r>
            <a:r>
              <a:rPr lang="en-IN" dirty="0"/>
              <a:t>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endParaRPr lang="en-IN" dirty="0"/>
                    </a:p>
                  </a:txBody>
                  <a:tcPr/>
                </a:tc>
                <a:extLst>
                  <a:ext uri="{0D108BD9-81ED-4DB2-BD59-A6C34878D82A}">
                    <a16:rowId xmlns:a16="http://schemas.microsoft.com/office/drawing/2014/main" val="10000"/>
                  </a:ext>
                </a:extLst>
              </a:tr>
              <a:tr h="370840">
                <a:tc>
                  <a:txBody>
                    <a:bodyPr/>
                    <a:lstStyle/>
                    <a:p>
                      <a:endParaRPr lang="en-IN"/>
                    </a:p>
                  </a:txBody>
                  <a:tcPr/>
                </a:tc>
                <a:extLst>
                  <a:ext uri="{0D108BD9-81ED-4DB2-BD59-A6C34878D82A}">
                    <a16:rowId xmlns:a16="http://schemas.microsoft.com/office/drawing/2014/main" val="10001"/>
                  </a:ext>
                </a:extLst>
              </a:tr>
              <a:tr h="370840">
                <a:tc>
                  <a:txBody>
                    <a:bodyPr/>
                    <a:lstStyle/>
                    <a:p>
                      <a:endParaRPr lang="en-IN"/>
                    </a:p>
                  </a:txBody>
                  <a:tcPr/>
                </a:tc>
                <a:extLst>
                  <a:ext uri="{0D108BD9-81ED-4DB2-BD59-A6C34878D82A}">
                    <a16:rowId xmlns:a16="http://schemas.microsoft.com/office/drawing/2014/main" val="10002"/>
                  </a:ext>
                </a:extLst>
              </a:tr>
              <a:tr h="370840">
                <a:tc>
                  <a:txBody>
                    <a:bodyPr/>
                    <a:lstStyle/>
                    <a:p>
                      <a:endParaRPr lang="en-IN" dirty="0"/>
                    </a:p>
                  </a:txBody>
                  <a:tcPr/>
                </a:tc>
                <a:extLst>
                  <a:ext uri="{0D108BD9-81ED-4DB2-BD59-A6C34878D82A}">
                    <a16:rowId xmlns:a16="http://schemas.microsoft.com/office/drawing/2014/main" val="10003"/>
                  </a:ext>
                </a:extLst>
              </a:tr>
              <a:tr h="370840">
                <a:tc>
                  <a:txBody>
                    <a:bodyPr/>
                    <a:lstStyle/>
                    <a:p>
                      <a:endParaRPr lang="en-IN"/>
                    </a:p>
                  </a:txBody>
                  <a:tcPr/>
                </a:tc>
                <a:extLst>
                  <a:ext uri="{0D108BD9-81ED-4DB2-BD59-A6C34878D82A}">
                    <a16:rowId xmlns:a16="http://schemas.microsoft.com/office/drawing/2014/main" val="10004"/>
                  </a:ext>
                </a:extLst>
              </a:tr>
              <a:tr h="370840">
                <a:tc>
                  <a:txBody>
                    <a:bodyPr/>
                    <a:lstStyle/>
                    <a:p>
                      <a:endParaRPr lang="en-IN"/>
                    </a:p>
                  </a:txBody>
                  <a:tcPr/>
                </a:tc>
                <a:extLst>
                  <a:ext uri="{0D108BD9-81ED-4DB2-BD59-A6C34878D82A}">
                    <a16:rowId xmlns:a16="http://schemas.microsoft.com/office/drawing/2014/main" val="10005"/>
                  </a:ext>
                </a:extLst>
              </a:tr>
              <a:tr h="370840">
                <a:tc>
                  <a:txBody>
                    <a:bodyPr/>
                    <a:lstStyle/>
                    <a:p>
                      <a:endParaRPr lang="en-IN"/>
                    </a:p>
                  </a:txBody>
                  <a:tcPr/>
                </a:tc>
                <a:extLst>
                  <a:ext uri="{0D108BD9-81ED-4DB2-BD59-A6C34878D82A}">
                    <a16:rowId xmlns:a16="http://schemas.microsoft.com/office/drawing/2014/main" val="10006"/>
                  </a:ext>
                </a:extLst>
              </a:tr>
              <a:tr h="370840">
                <a:tc>
                  <a:txBody>
                    <a:bodyPr/>
                    <a:lstStyle/>
                    <a:p>
                      <a:pPr algn="ctr"/>
                      <a:r>
                        <a:rPr lang="en-IN" dirty="0"/>
                        <a:t> S</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traversal:</a:t>
            </a:r>
          </a:p>
          <a:p>
            <a:endParaRPr lang="en-IN" dirty="0"/>
          </a:p>
        </p:txBody>
      </p:sp>
    </p:spTree>
    <p:extLst>
      <p:ext uri="{BB962C8B-B14F-4D97-AF65-F5344CB8AC3E}">
        <p14:creationId xmlns:p14="http://schemas.microsoft.com/office/powerpoint/2010/main" val="372665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endParaRPr lang="en-IN"/>
                    </a:p>
                  </a:txBody>
                  <a:tcPr/>
                </a:tc>
                <a:extLst>
                  <a:ext uri="{0D108BD9-81ED-4DB2-BD59-A6C34878D82A}">
                    <a16:rowId xmlns:a16="http://schemas.microsoft.com/office/drawing/2014/main" val="10004"/>
                  </a:ext>
                </a:extLst>
              </a:tr>
              <a:tr h="370840">
                <a:tc>
                  <a:txBody>
                    <a:bodyPr/>
                    <a:lstStyle/>
                    <a:p>
                      <a:pPr algn="ctr"/>
                      <a:r>
                        <a:rPr lang="en-IN" dirty="0"/>
                        <a:t>A</a:t>
                      </a:r>
                    </a:p>
                  </a:txBody>
                  <a:tcPr/>
                </a:tc>
                <a:extLst>
                  <a:ext uri="{0D108BD9-81ED-4DB2-BD59-A6C34878D82A}">
                    <a16:rowId xmlns:a16="http://schemas.microsoft.com/office/drawing/2014/main" val="10005"/>
                  </a:ext>
                </a:extLst>
              </a:tr>
              <a:tr h="370840">
                <a:tc>
                  <a:txBody>
                    <a:bodyPr/>
                    <a:lstStyle/>
                    <a:p>
                      <a:pPr algn="ctr"/>
                      <a:r>
                        <a:rPr lang="en-IN" dirty="0"/>
                        <a:t>C</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a:t>
            </a:r>
            <a:r>
              <a:rPr lang="en-IN" dirty="0" err="1"/>
              <a:t>traversal:S</a:t>
            </a:r>
            <a:endParaRPr lang="en-IN" dirty="0"/>
          </a:p>
          <a:p>
            <a:endParaRPr lang="en-IN" dirty="0"/>
          </a:p>
        </p:txBody>
      </p:sp>
    </p:spTree>
    <p:extLst>
      <p:ext uri="{BB962C8B-B14F-4D97-AF65-F5344CB8AC3E}">
        <p14:creationId xmlns:p14="http://schemas.microsoft.com/office/powerpoint/2010/main" val="1521456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B</a:t>
                      </a:r>
                    </a:p>
                  </a:txBody>
                  <a:tcPr/>
                </a:tc>
                <a:extLst>
                  <a:ext uri="{0D108BD9-81ED-4DB2-BD59-A6C34878D82A}">
                    <a16:rowId xmlns:a16="http://schemas.microsoft.com/office/drawing/2014/main" val="10004"/>
                  </a:ext>
                </a:extLst>
              </a:tr>
              <a:tr h="370840">
                <a:tc>
                  <a:txBody>
                    <a:bodyPr/>
                    <a:lstStyle/>
                    <a:p>
                      <a:pPr algn="ctr"/>
                      <a:r>
                        <a:rPr lang="en-IN" dirty="0"/>
                        <a:t>S</a:t>
                      </a:r>
                    </a:p>
                  </a:txBody>
                  <a:tcPr/>
                </a:tc>
                <a:extLst>
                  <a:ext uri="{0D108BD9-81ED-4DB2-BD59-A6C34878D82A}">
                    <a16:rowId xmlns:a16="http://schemas.microsoft.com/office/drawing/2014/main" val="10005"/>
                  </a:ext>
                </a:extLst>
              </a:tr>
              <a:tr h="370840">
                <a:tc>
                  <a:txBody>
                    <a:bodyPr/>
                    <a:lstStyle/>
                    <a:p>
                      <a:pPr algn="ctr"/>
                      <a:r>
                        <a:rPr lang="en-IN" dirty="0"/>
                        <a:t>C</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a:t>
            </a:r>
            <a:r>
              <a:rPr lang="en-IN" dirty="0" err="1"/>
              <a:t>traversal:S-A</a:t>
            </a:r>
            <a:endParaRPr lang="en-IN" dirty="0"/>
          </a:p>
          <a:p>
            <a:endParaRPr lang="en-IN" dirty="0"/>
          </a:p>
        </p:txBody>
      </p:sp>
    </p:spTree>
    <p:extLst>
      <p:ext uri="{BB962C8B-B14F-4D97-AF65-F5344CB8AC3E}">
        <p14:creationId xmlns:p14="http://schemas.microsoft.com/office/powerpoint/2010/main" val="405043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A</a:t>
                      </a:r>
                    </a:p>
                  </a:txBody>
                  <a:tcPr/>
                </a:tc>
                <a:extLst>
                  <a:ext uri="{0D108BD9-81ED-4DB2-BD59-A6C34878D82A}">
                    <a16:rowId xmlns:a16="http://schemas.microsoft.com/office/drawing/2014/main" val="10004"/>
                  </a:ext>
                </a:extLst>
              </a:tr>
              <a:tr h="370840">
                <a:tc>
                  <a:txBody>
                    <a:bodyPr/>
                    <a:lstStyle/>
                    <a:p>
                      <a:pPr algn="ctr"/>
                      <a:r>
                        <a:rPr lang="en-IN" dirty="0"/>
                        <a:t>S</a:t>
                      </a:r>
                    </a:p>
                  </a:txBody>
                  <a:tcPr/>
                </a:tc>
                <a:extLst>
                  <a:ext uri="{0D108BD9-81ED-4DB2-BD59-A6C34878D82A}">
                    <a16:rowId xmlns:a16="http://schemas.microsoft.com/office/drawing/2014/main" val="10005"/>
                  </a:ext>
                </a:extLst>
              </a:tr>
              <a:tr h="370840">
                <a:tc>
                  <a:txBody>
                    <a:bodyPr/>
                    <a:lstStyle/>
                    <a:p>
                      <a:pPr algn="ctr"/>
                      <a:r>
                        <a:rPr lang="en-IN" dirty="0"/>
                        <a:t>C</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a:t>
            </a:r>
            <a:r>
              <a:rPr lang="en-IN" dirty="0" err="1"/>
              <a:t>traversal:S-A-B</a:t>
            </a:r>
            <a:endParaRPr lang="en-IN" dirty="0"/>
          </a:p>
          <a:p>
            <a:endParaRPr lang="en-IN" dirty="0"/>
          </a:p>
        </p:txBody>
      </p:sp>
    </p:spTree>
    <p:extLst>
      <p:ext uri="{BB962C8B-B14F-4D97-AF65-F5344CB8AC3E}">
        <p14:creationId xmlns:p14="http://schemas.microsoft.com/office/powerpoint/2010/main" val="177419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364163"/>
          </a:xfrm>
        </p:spPr>
        <p:txBody>
          <a:bodyPr/>
          <a:lstStyle/>
          <a:p>
            <a:pPr algn="just"/>
            <a:r>
              <a:rPr lang="en-US" sz="2800" dirty="0"/>
              <a:t>Each arc in a graph is specified by a pair of nodes.</a:t>
            </a:r>
          </a:p>
          <a:p>
            <a:pPr algn="just"/>
            <a:endParaRPr lang="en-US" dirty="0"/>
          </a:p>
        </p:txBody>
      </p:sp>
      <p:sp>
        <p:nvSpPr>
          <p:cNvPr id="4" name="TextBox 3"/>
          <p:cNvSpPr txBox="1"/>
          <p:nvPr/>
        </p:nvSpPr>
        <p:spPr>
          <a:xfrm>
            <a:off x="152400" y="2514600"/>
            <a:ext cx="2286000" cy="1938992"/>
          </a:xfrm>
          <a:prstGeom prst="rect">
            <a:avLst/>
          </a:prstGeom>
          <a:noFill/>
        </p:spPr>
        <p:txBody>
          <a:bodyPr wrap="square" rtlCol="0">
            <a:spAutoFit/>
          </a:bodyPr>
          <a:lstStyle/>
          <a:p>
            <a:r>
              <a:rPr lang="en-US" sz="2000" dirty="0"/>
              <a:t>Set of arcs for graph </a:t>
            </a:r>
          </a:p>
          <a:p>
            <a:endParaRPr lang="en-US" sz="2000" dirty="0"/>
          </a:p>
          <a:p>
            <a:endParaRPr lang="en-US" sz="2000" dirty="0"/>
          </a:p>
          <a:p>
            <a:r>
              <a:rPr lang="en-US" sz="2000" dirty="0"/>
              <a:t>{&lt;A,B&gt;,&lt;A,C&gt;,&lt;A,D&gt;,&lt;C,D&gt;,&lt;F,C&gt;,&lt;E,G&gt;,&lt;A,A&gt;}</a:t>
            </a:r>
          </a:p>
        </p:txBody>
      </p:sp>
      <p:sp>
        <p:nvSpPr>
          <p:cNvPr id="7" name="TextBox 6"/>
          <p:cNvSpPr txBox="1"/>
          <p:nvPr/>
        </p:nvSpPr>
        <p:spPr>
          <a:xfrm>
            <a:off x="304800" y="1524000"/>
            <a:ext cx="1295400" cy="646331"/>
          </a:xfrm>
          <a:prstGeom prst="rect">
            <a:avLst/>
          </a:prstGeom>
          <a:noFill/>
        </p:spPr>
        <p:txBody>
          <a:bodyPr wrap="square" rtlCol="0">
            <a:spAutoFit/>
          </a:bodyPr>
          <a:lstStyle/>
          <a:p>
            <a:r>
              <a:rPr lang="en-US" b="1" dirty="0"/>
              <a:t>Directed graph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71600"/>
            <a:ext cx="5638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04800" y="5505271"/>
            <a:ext cx="8458200" cy="1200329"/>
          </a:xfrm>
          <a:prstGeom prst="rect">
            <a:avLst/>
          </a:prstGeom>
          <a:noFill/>
        </p:spPr>
        <p:txBody>
          <a:bodyPr wrap="square" rtlCol="0">
            <a:spAutoFit/>
          </a:bodyPr>
          <a:lstStyle/>
          <a:p>
            <a:pPr algn="just"/>
            <a:r>
              <a:rPr lang="en-US" sz="2400" dirty="0"/>
              <a:t>The head of each arrow represents the second node in the ordered pair of nodes making up an arc, and the tail of each arrow represents the first node in the pair.</a:t>
            </a:r>
          </a:p>
        </p:txBody>
      </p:sp>
    </p:spTree>
    <p:extLst>
      <p:ext uri="{BB962C8B-B14F-4D97-AF65-F5344CB8AC3E}">
        <p14:creationId xmlns:p14="http://schemas.microsoft.com/office/powerpoint/2010/main" val="1295472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endParaRPr lang="en-IN" dirty="0"/>
                    </a:p>
                  </a:txBody>
                  <a:tcPr/>
                </a:tc>
                <a:extLst>
                  <a:ext uri="{0D108BD9-81ED-4DB2-BD59-A6C34878D82A}">
                    <a16:rowId xmlns:a16="http://schemas.microsoft.com/office/drawing/2014/main" val="10004"/>
                  </a:ext>
                </a:extLst>
              </a:tr>
              <a:tr h="370840">
                <a:tc>
                  <a:txBody>
                    <a:bodyPr/>
                    <a:lstStyle/>
                    <a:p>
                      <a:pPr algn="ctr"/>
                      <a:r>
                        <a:rPr lang="en-IN" dirty="0"/>
                        <a:t>S</a:t>
                      </a:r>
                    </a:p>
                  </a:txBody>
                  <a:tcPr/>
                </a:tc>
                <a:extLst>
                  <a:ext uri="{0D108BD9-81ED-4DB2-BD59-A6C34878D82A}">
                    <a16:rowId xmlns:a16="http://schemas.microsoft.com/office/drawing/2014/main" val="10005"/>
                  </a:ext>
                </a:extLst>
              </a:tr>
              <a:tr h="370840">
                <a:tc>
                  <a:txBody>
                    <a:bodyPr/>
                    <a:lstStyle/>
                    <a:p>
                      <a:pPr algn="ctr"/>
                      <a:r>
                        <a:rPr lang="en-IN" dirty="0"/>
                        <a:t>C</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a:t>
            </a:r>
            <a:r>
              <a:rPr lang="en-IN" dirty="0" err="1"/>
              <a:t>traversal:S-A-B</a:t>
            </a:r>
            <a:endParaRPr lang="en-IN" dirty="0"/>
          </a:p>
          <a:p>
            <a:endParaRPr lang="en-IN" dirty="0"/>
          </a:p>
        </p:txBody>
      </p:sp>
    </p:spTree>
    <p:extLst>
      <p:ext uri="{BB962C8B-B14F-4D97-AF65-F5344CB8AC3E}">
        <p14:creationId xmlns:p14="http://schemas.microsoft.com/office/powerpoint/2010/main" val="362046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endParaRPr lang="en-IN" dirty="0"/>
                    </a:p>
                  </a:txBody>
                  <a:tcPr/>
                </a:tc>
                <a:extLst>
                  <a:ext uri="{0D108BD9-81ED-4DB2-BD59-A6C34878D82A}">
                    <a16:rowId xmlns:a16="http://schemas.microsoft.com/office/drawing/2014/main" val="10004"/>
                  </a:ext>
                </a:extLst>
              </a:tr>
              <a:tr h="370840">
                <a:tc>
                  <a:txBody>
                    <a:bodyPr/>
                    <a:lstStyle/>
                    <a:p>
                      <a:pPr algn="ctr"/>
                      <a:endParaRPr lang="en-IN" dirty="0"/>
                    </a:p>
                  </a:txBody>
                  <a:tcPr/>
                </a:tc>
                <a:extLst>
                  <a:ext uri="{0D108BD9-81ED-4DB2-BD59-A6C34878D82A}">
                    <a16:rowId xmlns:a16="http://schemas.microsoft.com/office/drawing/2014/main" val="10005"/>
                  </a:ext>
                </a:extLst>
              </a:tr>
              <a:tr h="370840">
                <a:tc>
                  <a:txBody>
                    <a:bodyPr/>
                    <a:lstStyle/>
                    <a:p>
                      <a:pPr algn="ctr"/>
                      <a:r>
                        <a:rPr lang="en-IN" dirty="0"/>
                        <a:t>C</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646331"/>
          </a:xfrm>
          <a:prstGeom prst="rect">
            <a:avLst/>
          </a:prstGeom>
          <a:noFill/>
        </p:spPr>
        <p:txBody>
          <a:bodyPr wrap="square" rtlCol="0">
            <a:spAutoFit/>
          </a:bodyPr>
          <a:lstStyle/>
          <a:p>
            <a:r>
              <a:rPr lang="en-IN" dirty="0"/>
              <a:t>DFS </a:t>
            </a:r>
            <a:r>
              <a:rPr lang="en-IN" dirty="0" err="1"/>
              <a:t>traversal:S-A-B</a:t>
            </a:r>
            <a:endParaRPr lang="en-IN" dirty="0"/>
          </a:p>
          <a:p>
            <a:endParaRPr lang="en-IN" dirty="0"/>
          </a:p>
        </p:txBody>
      </p:sp>
    </p:spTree>
    <p:extLst>
      <p:ext uri="{BB962C8B-B14F-4D97-AF65-F5344CB8AC3E}">
        <p14:creationId xmlns:p14="http://schemas.microsoft.com/office/powerpoint/2010/main" val="343654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r>
                        <a:rPr lang="en-IN" dirty="0"/>
                        <a:t>D</a:t>
                      </a:r>
                    </a:p>
                  </a:txBody>
                  <a:tcPr/>
                </a:tc>
                <a:extLst>
                  <a:ext uri="{0D108BD9-81ED-4DB2-BD59-A6C34878D82A}">
                    <a16:rowId xmlns:a16="http://schemas.microsoft.com/office/drawing/2014/main" val="10003"/>
                  </a:ext>
                </a:extLst>
              </a:tr>
              <a:tr h="370840">
                <a:tc>
                  <a:txBody>
                    <a:bodyPr/>
                    <a:lstStyle/>
                    <a:p>
                      <a:pPr algn="ctr"/>
                      <a:r>
                        <a:rPr lang="en-IN" dirty="0"/>
                        <a:t>E</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a:t>
            </a:r>
          </a:p>
          <a:p>
            <a:endParaRPr lang="en-IN" dirty="0"/>
          </a:p>
        </p:txBody>
      </p:sp>
    </p:spTree>
    <p:extLst>
      <p:ext uri="{BB962C8B-B14F-4D97-AF65-F5344CB8AC3E}">
        <p14:creationId xmlns:p14="http://schemas.microsoft.com/office/powerpoint/2010/main" val="142281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r>
                        <a:rPr lang="en-IN" dirty="0"/>
                        <a:t>C</a:t>
                      </a:r>
                    </a:p>
                  </a:txBody>
                  <a:tcPr/>
                </a:tc>
                <a:extLst>
                  <a:ext uri="{0D108BD9-81ED-4DB2-BD59-A6C34878D82A}">
                    <a16:rowId xmlns:a16="http://schemas.microsoft.com/office/drawing/2014/main" val="10003"/>
                  </a:ext>
                </a:extLst>
              </a:tr>
              <a:tr h="370840">
                <a:tc>
                  <a:txBody>
                    <a:bodyPr/>
                    <a:lstStyle/>
                    <a:p>
                      <a:pPr algn="ctr"/>
                      <a:r>
                        <a:rPr lang="en-IN" dirty="0"/>
                        <a:t>E</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a:t>
            </a:r>
          </a:p>
          <a:p>
            <a:endParaRPr lang="en-IN" dirty="0"/>
          </a:p>
        </p:txBody>
      </p:sp>
    </p:spTree>
    <p:extLst>
      <p:ext uri="{BB962C8B-B14F-4D97-AF65-F5344CB8AC3E}">
        <p14:creationId xmlns:p14="http://schemas.microsoft.com/office/powerpoint/2010/main" val="946213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E</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a:t>
            </a:r>
          </a:p>
          <a:p>
            <a:endParaRPr lang="en-IN" dirty="0"/>
          </a:p>
        </p:txBody>
      </p:sp>
    </p:spTree>
    <p:extLst>
      <p:ext uri="{BB962C8B-B14F-4D97-AF65-F5344CB8AC3E}">
        <p14:creationId xmlns:p14="http://schemas.microsoft.com/office/powerpoint/2010/main" val="3271895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r>
                        <a:rPr lang="en-IN" dirty="0"/>
                        <a:t>C</a:t>
                      </a:r>
                    </a:p>
                  </a:txBody>
                  <a:tcPr/>
                </a:tc>
                <a:extLst>
                  <a:ext uri="{0D108BD9-81ED-4DB2-BD59-A6C34878D82A}">
                    <a16:rowId xmlns:a16="http://schemas.microsoft.com/office/drawing/2014/main" val="10003"/>
                  </a:ext>
                </a:extLst>
              </a:tr>
              <a:tr h="370840">
                <a:tc>
                  <a:txBody>
                    <a:bodyPr/>
                    <a:lstStyle/>
                    <a:p>
                      <a:pPr algn="ctr"/>
                      <a:r>
                        <a:rPr lang="en-IN" dirty="0"/>
                        <a:t>H</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a:t>
            </a:r>
          </a:p>
          <a:p>
            <a:endParaRPr lang="en-IN" dirty="0"/>
          </a:p>
        </p:txBody>
      </p:sp>
    </p:spTree>
    <p:extLst>
      <p:ext uri="{BB962C8B-B14F-4D97-AF65-F5344CB8AC3E}">
        <p14:creationId xmlns:p14="http://schemas.microsoft.com/office/powerpoint/2010/main" val="264154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H</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a:t>
            </a:r>
          </a:p>
          <a:p>
            <a:endParaRPr lang="en-IN" dirty="0"/>
          </a:p>
        </p:txBody>
      </p:sp>
    </p:spTree>
    <p:extLst>
      <p:ext uri="{BB962C8B-B14F-4D97-AF65-F5344CB8AC3E}">
        <p14:creationId xmlns:p14="http://schemas.microsoft.com/office/powerpoint/2010/main" val="663921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r>
                        <a:rPr lang="en-IN" dirty="0"/>
                        <a:t>E</a:t>
                      </a:r>
                    </a:p>
                  </a:txBody>
                  <a:tcPr/>
                </a:tc>
                <a:extLst>
                  <a:ext uri="{0D108BD9-81ED-4DB2-BD59-A6C34878D82A}">
                    <a16:rowId xmlns:a16="http://schemas.microsoft.com/office/drawing/2014/main" val="10003"/>
                  </a:ext>
                </a:extLst>
              </a:tr>
              <a:tr h="370840">
                <a:tc>
                  <a:txBody>
                    <a:bodyPr/>
                    <a:lstStyle/>
                    <a:p>
                      <a:pPr algn="ctr"/>
                      <a:r>
                        <a:rPr lang="en-IN" dirty="0"/>
                        <a:t>G</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S-A-B-C-D-E-H</a:t>
            </a:r>
          </a:p>
          <a:p>
            <a:endParaRPr lang="en-IN" dirty="0"/>
          </a:p>
        </p:txBody>
      </p:sp>
    </p:spTree>
    <p:extLst>
      <p:ext uri="{BB962C8B-B14F-4D97-AF65-F5344CB8AC3E}">
        <p14:creationId xmlns:p14="http://schemas.microsoft.com/office/powerpoint/2010/main" val="78669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G</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S-A-B-C-D-E-H</a:t>
            </a:r>
          </a:p>
          <a:p>
            <a:endParaRPr lang="en-IN" dirty="0"/>
          </a:p>
        </p:txBody>
      </p:sp>
    </p:spTree>
    <p:extLst>
      <p:ext uri="{BB962C8B-B14F-4D97-AF65-F5344CB8AC3E}">
        <p14:creationId xmlns:p14="http://schemas.microsoft.com/office/powerpoint/2010/main" val="29675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r>
                        <a:rPr lang="en-IN" dirty="0"/>
                        <a:t>F</a:t>
                      </a:r>
                    </a:p>
                  </a:txBody>
                  <a:tcPr/>
                </a:tc>
                <a:extLst>
                  <a:ext uri="{0D108BD9-81ED-4DB2-BD59-A6C34878D82A}">
                    <a16:rowId xmlns:a16="http://schemas.microsoft.com/office/drawing/2014/main" val="10003"/>
                  </a:ext>
                </a:extLst>
              </a:tr>
              <a:tr h="370840">
                <a:tc>
                  <a:txBody>
                    <a:bodyPr/>
                    <a:lstStyle/>
                    <a:p>
                      <a:pPr algn="ctr"/>
                      <a:r>
                        <a:rPr lang="en-IN" dirty="0"/>
                        <a:t>S</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S-A-B-C-D-E-H-G</a:t>
            </a:r>
          </a:p>
          <a:p>
            <a:endParaRPr lang="en-IN" dirty="0"/>
          </a:p>
        </p:txBody>
      </p:sp>
    </p:spTree>
    <p:extLst>
      <p:ext uri="{BB962C8B-B14F-4D97-AF65-F5344CB8AC3E}">
        <p14:creationId xmlns:p14="http://schemas.microsoft.com/office/powerpoint/2010/main" val="384952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364163"/>
          </a:xfrm>
        </p:spPr>
        <p:txBody>
          <a:bodyPr/>
          <a:lstStyle/>
          <a:p>
            <a:pPr algn="just"/>
            <a:r>
              <a:rPr lang="en-US" sz="2800" dirty="0"/>
              <a:t>Each arc in a graph is specified by a pair of nodes.</a:t>
            </a:r>
          </a:p>
          <a:p>
            <a:pPr algn="just"/>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2390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4800" y="6167735"/>
            <a:ext cx="8458200" cy="461665"/>
          </a:xfrm>
          <a:prstGeom prst="rect">
            <a:avLst/>
          </a:prstGeom>
          <a:noFill/>
        </p:spPr>
        <p:txBody>
          <a:bodyPr wrap="square" rtlCol="0">
            <a:spAutoFit/>
          </a:bodyPr>
          <a:lstStyle/>
          <a:p>
            <a:pPr algn="just"/>
            <a:r>
              <a:rPr lang="en-US" sz="2400" dirty="0"/>
              <a:t>Note: A graph need not be a tree but that a tree must be a graph</a:t>
            </a:r>
          </a:p>
        </p:txBody>
      </p:sp>
    </p:spTree>
    <p:extLst>
      <p:ext uri="{BB962C8B-B14F-4D97-AF65-F5344CB8AC3E}">
        <p14:creationId xmlns:p14="http://schemas.microsoft.com/office/powerpoint/2010/main" val="2583089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r>
                        <a:rPr lang="en-IN" dirty="0"/>
                        <a:t>S</a:t>
                      </a:r>
                    </a:p>
                  </a:txBody>
                  <a:tcPr/>
                </a:tc>
                <a:extLst>
                  <a:ext uri="{0D108BD9-81ED-4DB2-BD59-A6C34878D82A}">
                    <a16:rowId xmlns:a16="http://schemas.microsoft.com/office/drawing/2014/main" val="10004"/>
                  </a:ext>
                </a:extLst>
              </a:tr>
              <a:tr h="370840">
                <a:tc>
                  <a:txBody>
                    <a:bodyPr/>
                    <a:lstStyle/>
                    <a:p>
                      <a:pPr algn="ctr"/>
                      <a:r>
                        <a:rPr lang="en-IN" dirty="0"/>
                        <a:t>F</a:t>
                      </a:r>
                    </a:p>
                  </a:txBody>
                  <a:tcPr/>
                </a:tc>
                <a:extLst>
                  <a:ext uri="{0D108BD9-81ED-4DB2-BD59-A6C34878D82A}">
                    <a16:rowId xmlns:a16="http://schemas.microsoft.com/office/drawing/2014/main" val="10005"/>
                  </a:ext>
                </a:extLst>
              </a:tr>
              <a:tr h="370840">
                <a:tc>
                  <a:txBody>
                    <a:bodyPr/>
                    <a:lstStyle/>
                    <a:p>
                      <a:pPr algn="ctr"/>
                      <a:r>
                        <a:rPr lang="en-IN" dirty="0"/>
                        <a:t>S</a:t>
                      </a:r>
                    </a:p>
                  </a:txBody>
                  <a:tcPr/>
                </a:tc>
                <a:extLst>
                  <a:ext uri="{0D108BD9-81ED-4DB2-BD59-A6C34878D82A}">
                    <a16:rowId xmlns:a16="http://schemas.microsoft.com/office/drawing/2014/main" val="10006"/>
                  </a:ext>
                </a:extLst>
              </a:tr>
              <a:tr h="370840">
                <a:tc>
                  <a:txBody>
                    <a:bodyPr/>
                    <a:lstStyle/>
                    <a:p>
                      <a:pPr algn="ctr"/>
                      <a:r>
                        <a:rPr lang="en-IN" dirty="0"/>
                        <a:t>G</a:t>
                      </a:r>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00800" y="5285014"/>
            <a:ext cx="4267200" cy="923330"/>
          </a:xfrm>
          <a:prstGeom prst="rect">
            <a:avLst/>
          </a:prstGeom>
          <a:noFill/>
        </p:spPr>
        <p:txBody>
          <a:bodyPr wrap="square" rtlCol="0">
            <a:spAutoFit/>
          </a:bodyPr>
          <a:lstStyle/>
          <a:p>
            <a:r>
              <a:rPr lang="en-IN" dirty="0"/>
              <a:t>DFS traversal:</a:t>
            </a:r>
          </a:p>
          <a:p>
            <a:r>
              <a:rPr lang="en-IN" dirty="0"/>
              <a:t>S-A-B-C-D-E-H-G-F</a:t>
            </a:r>
          </a:p>
          <a:p>
            <a:endParaRPr lang="en-IN" dirty="0"/>
          </a:p>
        </p:txBody>
      </p:sp>
    </p:spTree>
    <p:extLst>
      <p:ext uri="{BB962C8B-B14F-4D97-AF65-F5344CB8AC3E}">
        <p14:creationId xmlns:p14="http://schemas.microsoft.com/office/powerpoint/2010/main" val="1411612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 first search traversal</a:t>
            </a:r>
          </a:p>
        </p:txBody>
      </p:sp>
      <p:grpSp>
        <p:nvGrpSpPr>
          <p:cNvPr id="50" name="Group 49"/>
          <p:cNvGrpSpPr/>
          <p:nvPr/>
        </p:nvGrpSpPr>
        <p:grpSpPr>
          <a:xfrm>
            <a:off x="574221" y="1676400"/>
            <a:ext cx="3728357" cy="3875314"/>
            <a:chOff x="5257800" y="2133600"/>
            <a:chExt cx="3728357" cy="3875314"/>
          </a:xfrm>
        </p:grpSpPr>
        <p:cxnSp>
          <p:nvCxnSpPr>
            <p:cNvPr id="30" name="AutoShape 12"/>
            <p:cNvCxnSpPr>
              <a:cxnSpLocks noChangeShapeType="1"/>
            </p:cNvCxnSpPr>
            <p:nvPr/>
          </p:nvCxnSpPr>
          <p:spPr bwMode="auto">
            <a:xfrm flipV="1">
              <a:off x="7396843" y="4750808"/>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5257800" y="2133600"/>
              <a:ext cx="3728357" cy="3875314"/>
              <a:chOff x="5263243" y="2171700"/>
              <a:chExt cx="3728357" cy="3875314"/>
            </a:xfrm>
          </p:grpSpPr>
          <p:cxnSp>
            <p:nvCxnSpPr>
              <p:cNvPr id="5" name="AutoShape 12"/>
              <p:cNvCxnSpPr>
                <a:cxnSpLocks noChangeShapeType="1"/>
                <a:stCxn id="7" idx="1"/>
              </p:cNvCxnSpPr>
              <p:nvPr/>
            </p:nvCxnSpPr>
            <p:spPr bwMode="auto">
              <a:xfrm flipH="1" flipV="1">
                <a:off x="5673218" y="3886200"/>
                <a:ext cx="326999" cy="687715"/>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9"/>
              <p:cNvSpPr>
                <a:spLocks noChangeArrowheads="1"/>
              </p:cNvSpPr>
              <p:nvPr/>
            </p:nvSpPr>
            <p:spPr bwMode="auto">
              <a:xfrm>
                <a:off x="7418614" y="24384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D</a:t>
                </a:r>
              </a:p>
            </p:txBody>
          </p:sp>
          <p:sp>
            <p:nvSpPr>
              <p:cNvPr id="7" name="Oval 19"/>
              <p:cNvSpPr>
                <a:spLocks noChangeArrowheads="1"/>
              </p:cNvSpPr>
              <p:nvPr/>
            </p:nvSpPr>
            <p:spPr bwMode="auto">
              <a:xfrm>
                <a:off x="5910943" y="4495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S</a:t>
                </a:r>
              </a:p>
            </p:txBody>
          </p:sp>
          <p:sp>
            <p:nvSpPr>
              <p:cNvPr id="8" name="Oval 19"/>
              <p:cNvSpPr>
                <a:spLocks noChangeArrowheads="1"/>
              </p:cNvSpPr>
              <p:nvPr/>
            </p:nvSpPr>
            <p:spPr bwMode="auto">
              <a:xfrm>
                <a:off x="6678386" y="34181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C</a:t>
                </a:r>
              </a:p>
            </p:txBody>
          </p:sp>
          <p:sp>
            <p:nvSpPr>
              <p:cNvPr id="9" name="Oval 19"/>
              <p:cNvSpPr>
                <a:spLocks noChangeArrowheads="1"/>
              </p:cNvSpPr>
              <p:nvPr/>
            </p:nvSpPr>
            <p:spPr bwMode="auto">
              <a:xfrm>
                <a:off x="5715000" y="21717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B</a:t>
                </a:r>
              </a:p>
            </p:txBody>
          </p:sp>
          <p:sp>
            <p:nvSpPr>
              <p:cNvPr id="10" name="Oval 19"/>
              <p:cNvSpPr>
                <a:spLocks noChangeArrowheads="1"/>
              </p:cNvSpPr>
              <p:nvPr/>
            </p:nvSpPr>
            <p:spPr bwMode="auto">
              <a:xfrm>
                <a:off x="5263243" y="3352800"/>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A</a:t>
                </a:r>
              </a:p>
            </p:txBody>
          </p:sp>
          <p:cxnSp>
            <p:nvCxnSpPr>
              <p:cNvPr id="15" name="AutoShape 12"/>
              <p:cNvCxnSpPr>
                <a:cxnSpLocks noChangeShapeType="1"/>
                <a:stCxn id="10" idx="0"/>
              </p:cNvCxnSpPr>
              <p:nvPr/>
            </p:nvCxnSpPr>
            <p:spPr bwMode="auto">
              <a:xfrm flipV="1">
                <a:off x="5568043" y="2612068"/>
                <a:ext cx="299357" cy="740732"/>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2"/>
              <p:cNvCxnSpPr>
                <a:cxnSpLocks noChangeShapeType="1"/>
              </p:cNvCxnSpPr>
              <p:nvPr/>
            </p:nvCxnSpPr>
            <p:spPr bwMode="auto">
              <a:xfrm flipV="1">
                <a:off x="6368143" y="3918857"/>
                <a:ext cx="462643" cy="60960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AutoShape 12"/>
              <p:cNvCxnSpPr>
                <a:cxnSpLocks noChangeShapeType="1"/>
                <a:stCxn id="8" idx="7"/>
              </p:cNvCxnSpPr>
              <p:nvPr/>
            </p:nvCxnSpPr>
            <p:spPr bwMode="auto">
              <a:xfrm flipV="1">
                <a:off x="7198712" y="2866799"/>
                <a:ext cx="345088" cy="629430"/>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Oval 19"/>
              <p:cNvSpPr>
                <a:spLocks noChangeArrowheads="1"/>
              </p:cNvSpPr>
              <p:nvPr/>
            </p:nvSpPr>
            <p:spPr bwMode="auto">
              <a:xfrm>
                <a:off x="6923314" y="5312229"/>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G</a:t>
                </a:r>
              </a:p>
            </p:txBody>
          </p:sp>
          <p:sp>
            <p:nvSpPr>
              <p:cNvPr id="24" name="Oval 19"/>
              <p:cNvSpPr>
                <a:spLocks noChangeArrowheads="1"/>
              </p:cNvSpPr>
              <p:nvPr/>
            </p:nvSpPr>
            <p:spPr bwMode="auto">
              <a:xfrm>
                <a:off x="7571015" y="42617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F</a:t>
                </a:r>
              </a:p>
            </p:txBody>
          </p:sp>
          <p:sp>
            <p:nvSpPr>
              <p:cNvPr id="25" name="Oval 19"/>
              <p:cNvSpPr>
                <a:spLocks noChangeArrowheads="1"/>
              </p:cNvSpPr>
              <p:nvPr/>
            </p:nvSpPr>
            <p:spPr bwMode="auto">
              <a:xfrm>
                <a:off x="8382000" y="3385457"/>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E</a:t>
                </a:r>
              </a:p>
            </p:txBody>
          </p:sp>
          <p:sp>
            <p:nvSpPr>
              <p:cNvPr id="26" name="Oval 19"/>
              <p:cNvSpPr>
                <a:spLocks noChangeArrowheads="1"/>
              </p:cNvSpPr>
              <p:nvPr/>
            </p:nvSpPr>
            <p:spPr bwMode="auto">
              <a:xfrm>
                <a:off x="8382000" y="5513614"/>
                <a:ext cx="609600" cy="53340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0" hangingPunct="0"/>
                <a:r>
                  <a:rPr kumimoji="1" lang="en-US" sz="2800" dirty="0">
                    <a:solidFill>
                      <a:schemeClr val="bg1"/>
                    </a:solidFill>
                    <a:latin typeface="Times New Roman" charset="0"/>
                  </a:rPr>
                  <a:t>H</a:t>
                </a:r>
              </a:p>
            </p:txBody>
          </p:sp>
          <p:cxnSp>
            <p:nvCxnSpPr>
              <p:cNvPr id="27" name="AutoShape 12"/>
              <p:cNvCxnSpPr>
                <a:cxnSpLocks noChangeShapeType="1"/>
                <a:stCxn id="7" idx="5"/>
                <a:endCxn id="23" idx="1"/>
              </p:cNvCxnSpPr>
              <p:nvPr/>
            </p:nvCxnSpPr>
            <p:spPr bwMode="auto">
              <a:xfrm>
                <a:off x="6431269" y="4951085"/>
                <a:ext cx="581319" cy="439259"/>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12"/>
              <p:cNvCxnSpPr>
                <a:cxnSpLocks noChangeShapeType="1"/>
                <a:stCxn id="24" idx="1"/>
              </p:cNvCxnSpPr>
              <p:nvPr/>
            </p:nvCxnSpPr>
            <p:spPr bwMode="auto">
              <a:xfrm flipH="1" flipV="1">
                <a:off x="7287986" y="3820885"/>
                <a:ext cx="372303" cy="51898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12"/>
              <p:cNvCxnSpPr>
                <a:cxnSpLocks noChangeShapeType="1"/>
              </p:cNvCxnSpPr>
              <p:nvPr/>
            </p:nvCxnSpPr>
            <p:spPr bwMode="auto">
              <a:xfrm flipV="1">
                <a:off x="7287986" y="3619500"/>
                <a:ext cx="1094014" cy="32657"/>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12"/>
              <p:cNvCxnSpPr>
                <a:cxnSpLocks noChangeShapeType="1"/>
                <a:endCxn id="26" idx="1"/>
              </p:cNvCxnSpPr>
              <p:nvPr/>
            </p:nvCxnSpPr>
            <p:spPr bwMode="auto">
              <a:xfrm flipV="1">
                <a:off x="7511144" y="5591729"/>
                <a:ext cx="960130" cy="17136"/>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AutoShape 12"/>
              <p:cNvCxnSpPr>
                <a:cxnSpLocks noChangeShapeType="1"/>
                <a:endCxn id="25" idx="4"/>
              </p:cNvCxnSpPr>
              <p:nvPr/>
            </p:nvCxnSpPr>
            <p:spPr bwMode="auto">
              <a:xfrm flipH="1" flipV="1">
                <a:off x="8686800" y="3918857"/>
                <a:ext cx="1" cy="1594758"/>
              </a:xfrm>
              <a:prstGeom prst="straightConnector1">
                <a:avLst/>
              </a:prstGeom>
              <a:noFill/>
              <a:ln w="28575">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aphicFrame>
        <p:nvGraphicFramePr>
          <p:cNvPr id="3" name="Table 2"/>
          <p:cNvGraphicFramePr>
            <a:graphicFrameLocks noGrp="1"/>
          </p:cNvGraphicFramePr>
          <p:nvPr/>
        </p:nvGraphicFramePr>
        <p:xfrm>
          <a:off x="4302577" y="2219099"/>
          <a:ext cx="4808763" cy="741680"/>
        </p:xfrm>
        <a:graphic>
          <a:graphicData uri="http://schemas.openxmlformats.org/drawingml/2006/table">
            <a:tbl>
              <a:tblPr firstRow="1" bandRow="1">
                <a:tableStyleId>{5C22544A-7EE6-4342-B048-85BDC9FD1C3A}</a:tableStyleId>
              </a:tblPr>
              <a:tblGrid>
                <a:gridCol w="534307">
                  <a:extLst>
                    <a:ext uri="{9D8B030D-6E8A-4147-A177-3AD203B41FA5}">
                      <a16:colId xmlns:a16="http://schemas.microsoft.com/office/drawing/2014/main" val="20000"/>
                    </a:ext>
                  </a:extLst>
                </a:gridCol>
                <a:gridCol w="534307">
                  <a:extLst>
                    <a:ext uri="{9D8B030D-6E8A-4147-A177-3AD203B41FA5}">
                      <a16:colId xmlns:a16="http://schemas.microsoft.com/office/drawing/2014/main" val="20001"/>
                    </a:ext>
                  </a:extLst>
                </a:gridCol>
                <a:gridCol w="534307">
                  <a:extLst>
                    <a:ext uri="{9D8B030D-6E8A-4147-A177-3AD203B41FA5}">
                      <a16:colId xmlns:a16="http://schemas.microsoft.com/office/drawing/2014/main" val="20002"/>
                    </a:ext>
                  </a:extLst>
                </a:gridCol>
                <a:gridCol w="534307">
                  <a:extLst>
                    <a:ext uri="{9D8B030D-6E8A-4147-A177-3AD203B41FA5}">
                      <a16:colId xmlns:a16="http://schemas.microsoft.com/office/drawing/2014/main" val="20003"/>
                    </a:ext>
                  </a:extLst>
                </a:gridCol>
                <a:gridCol w="534307">
                  <a:extLst>
                    <a:ext uri="{9D8B030D-6E8A-4147-A177-3AD203B41FA5}">
                      <a16:colId xmlns:a16="http://schemas.microsoft.com/office/drawing/2014/main" val="20004"/>
                    </a:ext>
                  </a:extLst>
                </a:gridCol>
                <a:gridCol w="534307">
                  <a:extLst>
                    <a:ext uri="{9D8B030D-6E8A-4147-A177-3AD203B41FA5}">
                      <a16:colId xmlns:a16="http://schemas.microsoft.com/office/drawing/2014/main" val="20005"/>
                    </a:ext>
                  </a:extLst>
                </a:gridCol>
                <a:gridCol w="534307">
                  <a:extLst>
                    <a:ext uri="{9D8B030D-6E8A-4147-A177-3AD203B41FA5}">
                      <a16:colId xmlns:a16="http://schemas.microsoft.com/office/drawing/2014/main" val="20006"/>
                    </a:ext>
                  </a:extLst>
                </a:gridCol>
                <a:gridCol w="534307">
                  <a:extLst>
                    <a:ext uri="{9D8B030D-6E8A-4147-A177-3AD203B41FA5}">
                      <a16:colId xmlns:a16="http://schemas.microsoft.com/office/drawing/2014/main" val="20007"/>
                    </a:ext>
                  </a:extLst>
                </a:gridCol>
                <a:gridCol w="534307">
                  <a:extLst>
                    <a:ext uri="{9D8B030D-6E8A-4147-A177-3AD203B41FA5}">
                      <a16:colId xmlns:a16="http://schemas.microsoft.com/office/drawing/2014/main" val="20008"/>
                    </a:ext>
                  </a:extLst>
                </a:gridCol>
              </a:tblGrid>
              <a:tr h="370840">
                <a:tc>
                  <a:txBody>
                    <a:bodyPr/>
                    <a:lstStyle/>
                    <a:p>
                      <a:r>
                        <a:rPr lang="en-IN" dirty="0"/>
                        <a:t>S</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r>
                        <a:rPr lang="en-IN" dirty="0"/>
                        <a:t>E</a:t>
                      </a:r>
                    </a:p>
                  </a:txBody>
                  <a:tcPr/>
                </a:tc>
                <a:tc>
                  <a:txBody>
                    <a:bodyPr/>
                    <a:lstStyle/>
                    <a:p>
                      <a:r>
                        <a:rPr lang="en-IN" dirty="0"/>
                        <a:t>F</a:t>
                      </a:r>
                    </a:p>
                  </a:txBody>
                  <a:tcPr/>
                </a:tc>
                <a:tc>
                  <a:txBody>
                    <a:bodyPr/>
                    <a:lstStyle/>
                    <a:p>
                      <a:r>
                        <a:rPr lang="en-IN" dirty="0"/>
                        <a:t>G</a:t>
                      </a:r>
                    </a:p>
                  </a:txBody>
                  <a:tcPr/>
                </a:tc>
                <a:tc>
                  <a:txBody>
                    <a:bodyPr/>
                    <a:lstStyle/>
                    <a:p>
                      <a:r>
                        <a:rPr lang="en-IN" dirty="0"/>
                        <a:t>H</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4419600" y="1676400"/>
            <a:ext cx="4267200" cy="369332"/>
          </a:xfrm>
          <a:prstGeom prst="rect">
            <a:avLst/>
          </a:prstGeom>
          <a:noFill/>
        </p:spPr>
        <p:txBody>
          <a:bodyPr wrap="square" rtlCol="0">
            <a:spAutoFit/>
          </a:bodyPr>
          <a:lstStyle/>
          <a:p>
            <a:r>
              <a:rPr lang="en-IN" dirty="0"/>
              <a:t>Vertex Visited</a:t>
            </a:r>
          </a:p>
        </p:txBody>
      </p:sp>
      <p:sp>
        <p:nvSpPr>
          <p:cNvPr id="28" name="TextBox 27"/>
          <p:cNvSpPr txBox="1"/>
          <p:nvPr/>
        </p:nvSpPr>
        <p:spPr>
          <a:xfrm>
            <a:off x="4759778" y="3380796"/>
            <a:ext cx="4267200" cy="369332"/>
          </a:xfrm>
          <a:prstGeom prst="rect">
            <a:avLst/>
          </a:prstGeom>
          <a:noFill/>
        </p:spPr>
        <p:txBody>
          <a:bodyPr wrap="square" rtlCol="0">
            <a:spAutoFit/>
          </a:bodyPr>
          <a:lstStyle/>
          <a:p>
            <a:r>
              <a:rPr lang="en-IN" dirty="0"/>
              <a:t>Stack</a:t>
            </a:r>
          </a:p>
        </p:txBody>
      </p:sp>
      <p:sp>
        <p:nvSpPr>
          <p:cNvPr id="29" name="TextBox 28"/>
          <p:cNvSpPr txBox="1"/>
          <p:nvPr/>
        </p:nvSpPr>
        <p:spPr>
          <a:xfrm>
            <a:off x="810985" y="6153126"/>
            <a:ext cx="4267200" cy="369332"/>
          </a:xfrm>
          <a:prstGeom prst="rect">
            <a:avLst/>
          </a:prstGeom>
          <a:noFill/>
        </p:spPr>
        <p:txBody>
          <a:bodyPr wrap="square" rtlCol="0">
            <a:spAutoFit/>
          </a:bodyPr>
          <a:lstStyle/>
          <a:p>
            <a:r>
              <a:rPr lang="en-IN" dirty="0"/>
              <a:t>Source Vertex : S</a:t>
            </a:r>
          </a:p>
        </p:txBody>
      </p:sp>
      <p:graphicFrame>
        <p:nvGraphicFramePr>
          <p:cNvPr id="12" name="Table 11"/>
          <p:cNvGraphicFramePr>
            <a:graphicFrameLocks noGrp="1"/>
          </p:cNvGraphicFramePr>
          <p:nvPr/>
        </p:nvGraphicFramePr>
        <p:xfrm>
          <a:off x="4724400" y="3844572"/>
          <a:ext cx="1420585" cy="2961640"/>
        </p:xfrm>
        <a:graphic>
          <a:graphicData uri="http://schemas.openxmlformats.org/drawingml/2006/table">
            <a:tbl>
              <a:tblPr firstRow="1" bandRow="1">
                <a:tableStyleId>{5C22544A-7EE6-4342-B048-85BDC9FD1C3A}</a:tableStyleId>
              </a:tblPr>
              <a:tblGrid>
                <a:gridCol w="1420585">
                  <a:extLst>
                    <a:ext uri="{9D8B030D-6E8A-4147-A177-3AD203B41FA5}">
                      <a16:colId xmlns:a16="http://schemas.microsoft.com/office/drawing/2014/main" val="20000"/>
                    </a:ext>
                  </a:extLst>
                </a:gridCol>
              </a:tblGrid>
              <a:tr h="123563">
                <a:tc>
                  <a:txBody>
                    <a:bodyPr/>
                    <a:lstStyle/>
                    <a:p>
                      <a:pPr algn="ctr"/>
                      <a:endParaRPr lang="en-IN" dirty="0"/>
                    </a:p>
                  </a:txBody>
                  <a:tcPr/>
                </a:tc>
                <a:extLst>
                  <a:ext uri="{0D108BD9-81ED-4DB2-BD59-A6C34878D82A}">
                    <a16:rowId xmlns:a16="http://schemas.microsoft.com/office/drawing/2014/main" val="10000"/>
                  </a:ext>
                </a:extLst>
              </a:tr>
              <a:tr h="370840">
                <a:tc>
                  <a:txBody>
                    <a:bodyPr/>
                    <a:lstStyle/>
                    <a:p>
                      <a:pPr algn="ctr"/>
                      <a:endParaRPr lang="en-IN"/>
                    </a:p>
                  </a:txBody>
                  <a:tcPr/>
                </a:tc>
                <a:extLst>
                  <a:ext uri="{0D108BD9-81ED-4DB2-BD59-A6C34878D82A}">
                    <a16:rowId xmlns:a16="http://schemas.microsoft.com/office/drawing/2014/main" val="10001"/>
                  </a:ext>
                </a:extLst>
              </a:tr>
              <a:tr h="370840">
                <a:tc>
                  <a:txBody>
                    <a:bodyPr/>
                    <a:lstStyle/>
                    <a:p>
                      <a:pPr algn="ctr"/>
                      <a:endParaRPr lang="en-IN"/>
                    </a:p>
                  </a:txBody>
                  <a:tcPr/>
                </a:tc>
                <a:extLst>
                  <a:ext uri="{0D108BD9-81ED-4DB2-BD59-A6C34878D82A}">
                    <a16:rowId xmlns:a16="http://schemas.microsoft.com/office/drawing/2014/main" val="10002"/>
                  </a:ext>
                </a:extLst>
              </a:tr>
              <a:tr h="370840">
                <a:tc>
                  <a:txBody>
                    <a:bodyPr/>
                    <a:lstStyle/>
                    <a:p>
                      <a:pPr algn="ctr"/>
                      <a:endParaRPr lang="en-IN" dirty="0"/>
                    </a:p>
                  </a:txBody>
                  <a:tcPr/>
                </a:tc>
                <a:extLst>
                  <a:ext uri="{0D108BD9-81ED-4DB2-BD59-A6C34878D82A}">
                    <a16:rowId xmlns:a16="http://schemas.microsoft.com/office/drawing/2014/main" val="10003"/>
                  </a:ext>
                </a:extLst>
              </a:tr>
              <a:tr h="370840">
                <a:tc>
                  <a:txBody>
                    <a:bodyPr/>
                    <a:lstStyle/>
                    <a:p>
                      <a:pPr algn="ctr"/>
                      <a:endParaRPr lang="en-IN" dirty="0"/>
                    </a:p>
                  </a:txBody>
                  <a:tcPr/>
                </a:tc>
                <a:extLst>
                  <a:ext uri="{0D108BD9-81ED-4DB2-BD59-A6C34878D82A}">
                    <a16:rowId xmlns:a16="http://schemas.microsoft.com/office/drawing/2014/main" val="10004"/>
                  </a:ext>
                </a:extLst>
              </a:tr>
              <a:tr h="370840">
                <a:tc>
                  <a:txBody>
                    <a:bodyPr/>
                    <a:lstStyle/>
                    <a:p>
                      <a:pPr algn="ctr"/>
                      <a:endParaRPr lang="en-IN" dirty="0"/>
                    </a:p>
                  </a:txBody>
                  <a:tcPr/>
                </a:tc>
                <a:extLst>
                  <a:ext uri="{0D108BD9-81ED-4DB2-BD59-A6C34878D82A}">
                    <a16:rowId xmlns:a16="http://schemas.microsoft.com/office/drawing/2014/main" val="10005"/>
                  </a:ext>
                </a:extLst>
              </a:tr>
              <a:tr h="370840">
                <a:tc>
                  <a:txBody>
                    <a:bodyPr/>
                    <a:lstStyle/>
                    <a:p>
                      <a:pPr algn="ctr"/>
                      <a:endParaRPr lang="en-IN" dirty="0"/>
                    </a:p>
                  </a:txBody>
                  <a:tcPr/>
                </a:tc>
                <a:extLst>
                  <a:ext uri="{0D108BD9-81ED-4DB2-BD59-A6C34878D82A}">
                    <a16:rowId xmlns:a16="http://schemas.microsoft.com/office/drawing/2014/main" val="10006"/>
                  </a:ext>
                </a:extLst>
              </a:tr>
              <a:tr h="370840">
                <a:tc>
                  <a:txBody>
                    <a:bodyPr/>
                    <a:lstStyle/>
                    <a:p>
                      <a:pPr algn="ctr"/>
                      <a:endParaRPr lang="en-IN" dirty="0"/>
                    </a:p>
                  </a:txBody>
                  <a:tcPr/>
                </a:tc>
                <a:extLst>
                  <a:ext uri="{0D108BD9-81ED-4DB2-BD59-A6C34878D82A}">
                    <a16:rowId xmlns:a16="http://schemas.microsoft.com/office/drawing/2014/main" val="10007"/>
                  </a:ext>
                </a:extLst>
              </a:tr>
            </a:tbl>
          </a:graphicData>
        </a:graphic>
      </p:graphicFrame>
      <p:sp>
        <p:nvSpPr>
          <p:cNvPr id="32" name="TextBox 31"/>
          <p:cNvSpPr txBox="1"/>
          <p:nvPr/>
        </p:nvSpPr>
        <p:spPr>
          <a:xfrm>
            <a:off x="6477000" y="5551714"/>
            <a:ext cx="4267200" cy="923330"/>
          </a:xfrm>
          <a:prstGeom prst="rect">
            <a:avLst/>
          </a:prstGeom>
          <a:noFill/>
        </p:spPr>
        <p:txBody>
          <a:bodyPr wrap="square" rtlCol="0">
            <a:spAutoFit/>
          </a:bodyPr>
          <a:lstStyle/>
          <a:p>
            <a:r>
              <a:rPr lang="en-IN" dirty="0"/>
              <a:t>DFS traversal:</a:t>
            </a:r>
          </a:p>
          <a:p>
            <a:r>
              <a:rPr lang="en-IN" dirty="0"/>
              <a:t>S-A-B-C-D-E-H-G-F</a:t>
            </a:r>
          </a:p>
          <a:p>
            <a:endParaRPr lang="en-IN" dirty="0"/>
          </a:p>
        </p:txBody>
      </p:sp>
    </p:spTree>
    <p:extLst>
      <p:ext uri="{BB962C8B-B14F-4D97-AF65-F5344CB8AC3E}">
        <p14:creationId xmlns:p14="http://schemas.microsoft.com/office/powerpoint/2010/main" val="2653909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kumimoji="0" lang="en-US" altLang="en-US"/>
              <a:t>Breadth First Search</a:t>
            </a:r>
          </a:p>
        </p:txBody>
      </p:sp>
      <p:sp>
        <p:nvSpPr>
          <p:cNvPr id="4099" name="Oval 3"/>
          <p:cNvSpPr>
            <a:spLocks noChangeArrowheads="1"/>
          </p:cNvSpPr>
          <p:nvPr/>
        </p:nvSpPr>
        <p:spPr bwMode="auto">
          <a:xfrm>
            <a:off x="1511300" y="1520825"/>
            <a:ext cx="274638"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A</a:t>
            </a:r>
          </a:p>
        </p:txBody>
      </p:sp>
      <p:sp>
        <p:nvSpPr>
          <p:cNvPr id="4100" name="Oval 4"/>
          <p:cNvSpPr>
            <a:spLocks noChangeArrowheads="1"/>
          </p:cNvSpPr>
          <p:nvPr/>
        </p:nvSpPr>
        <p:spPr bwMode="auto">
          <a:xfrm>
            <a:off x="4321175" y="1520825"/>
            <a:ext cx="274638"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B</a:t>
            </a:r>
          </a:p>
        </p:txBody>
      </p:sp>
      <p:sp>
        <p:nvSpPr>
          <p:cNvPr id="4101" name="Oval 5"/>
          <p:cNvSpPr>
            <a:spLocks noChangeArrowheads="1"/>
          </p:cNvSpPr>
          <p:nvPr/>
        </p:nvSpPr>
        <p:spPr bwMode="auto">
          <a:xfrm>
            <a:off x="4321175" y="2921000"/>
            <a:ext cx="274638"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F</a:t>
            </a:r>
          </a:p>
        </p:txBody>
      </p:sp>
      <p:sp>
        <p:nvSpPr>
          <p:cNvPr id="4102" name="Oval 6"/>
          <p:cNvSpPr>
            <a:spLocks noChangeArrowheads="1"/>
          </p:cNvSpPr>
          <p:nvPr/>
        </p:nvSpPr>
        <p:spPr bwMode="auto">
          <a:xfrm>
            <a:off x="1512888" y="4038600"/>
            <a:ext cx="274637"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I</a:t>
            </a:r>
          </a:p>
        </p:txBody>
      </p:sp>
      <p:sp>
        <p:nvSpPr>
          <p:cNvPr id="4103" name="Oval 7"/>
          <p:cNvSpPr>
            <a:spLocks noChangeArrowheads="1"/>
          </p:cNvSpPr>
          <p:nvPr/>
        </p:nvSpPr>
        <p:spPr bwMode="auto">
          <a:xfrm>
            <a:off x="2795588" y="2921000"/>
            <a:ext cx="274637"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E</a:t>
            </a:r>
          </a:p>
        </p:txBody>
      </p:sp>
      <p:cxnSp>
        <p:nvCxnSpPr>
          <p:cNvPr id="4104" name="AutoShape 8"/>
          <p:cNvCxnSpPr>
            <a:cxnSpLocks noChangeShapeType="1"/>
            <a:stCxn id="4099" idx="4"/>
            <a:endCxn id="4102"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5" name="AutoShape 9"/>
          <p:cNvCxnSpPr>
            <a:cxnSpLocks noChangeShapeType="1"/>
            <a:stCxn id="4101" idx="0"/>
            <a:endCxn id="4100"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6" name="AutoShape 10"/>
          <p:cNvCxnSpPr>
            <a:cxnSpLocks noChangeShapeType="1"/>
            <a:stCxn id="4103" idx="6"/>
            <a:endCxn id="4101"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7" name="AutoShape 11"/>
          <p:cNvCxnSpPr>
            <a:cxnSpLocks noChangeShapeType="1"/>
            <a:stCxn id="4102" idx="7"/>
            <a:endCxn id="4103"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8" name="AutoShape 12"/>
          <p:cNvCxnSpPr>
            <a:cxnSpLocks noChangeShapeType="1"/>
            <a:stCxn id="4099" idx="6"/>
            <a:endCxn id="4100"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9" name="AutoShape 13"/>
          <p:cNvCxnSpPr>
            <a:cxnSpLocks noChangeShapeType="1"/>
            <a:stCxn id="4102" idx="5"/>
            <a:endCxn id="4101"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110" name="Oval 14"/>
          <p:cNvSpPr>
            <a:spLocks noChangeArrowheads="1"/>
          </p:cNvSpPr>
          <p:nvPr/>
        </p:nvSpPr>
        <p:spPr bwMode="auto">
          <a:xfrm>
            <a:off x="7700963" y="2921000"/>
            <a:ext cx="274637"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H</a:t>
            </a:r>
          </a:p>
        </p:txBody>
      </p:sp>
      <p:sp>
        <p:nvSpPr>
          <p:cNvPr id="4111" name="Oval 15"/>
          <p:cNvSpPr>
            <a:spLocks noChangeArrowheads="1"/>
          </p:cNvSpPr>
          <p:nvPr/>
        </p:nvSpPr>
        <p:spPr bwMode="auto">
          <a:xfrm>
            <a:off x="7707313" y="1509713"/>
            <a:ext cx="274637" cy="27463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D</a:t>
            </a:r>
          </a:p>
        </p:txBody>
      </p:sp>
      <p:sp>
        <p:nvSpPr>
          <p:cNvPr id="4112" name="Oval 16"/>
          <p:cNvSpPr>
            <a:spLocks noChangeArrowheads="1"/>
          </p:cNvSpPr>
          <p:nvPr/>
        </p:nvSpPr>
        <p:spPr bwMode="auto">
          <a:xfrm>
            <a:off x="6018213" y="1509713"/>
            <a:ext cx="274637" cy="27463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C</a:t>
            </a:r>
          </a:p>
        </p:txBody>
      </p:sp>
      <p:sp>
        <p:nvSpPr>
          <p:cNvPr id="4113" name="Oval 17"/>
          <p:cNvSpPr>
            <a:spLocks noChangeArrowheads="1"/>
          </p:cNvSpPr>
          <p:nvPr/>
        </p:nvSpPr>
        <p:spPr bwMode="auto">
          <a:xfrm>
            <a:off x="6016625" y="2921000"/>
            <a:ext cx="274638" cy="27463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lIns="92075" tIns="46038" rIns="92075" bIns="46038" anchor="ctr"/>
          <a:lstStyle/>
          <a:p>
            <a:pPr algn="ctr"/>
            <a:r>
              <a:rPr lang="en-US" altLang="en-US" sz="1200" b="1"/>
              <a:t>G</a:t>
            </a:r>
          </a:p>
        </p:txBody>
      </p:sp>
      <p:cxnSp>
        <p:nvCxnSpPr>
          <p:cNvPr id="4114" name="AutoShape 18"/>
          <p:cNvCxnSpPr>
            <a:cxnSpLocks noChangeShapeType="1"/>
            <a:stCxn id="4112" idx="5"/>
            <a:endCxn id="4110"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15" name="AutoShape 19"/>
          <p:cNvCxnSpPr>
            <a:cxnSpLocks noChangeShapeType="1"/>
            <a:stCxn id="4113" idx="6"/>
            <a:endCxn id="4110"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16" name="AutoShape 20"/>
          <p:cNvCxnSpPr>
            <a:cxnSpLocks noChangeShapeType="1"/>
            <a:stCxn id="4112" idx="4"/>
            <a:endCxn id="4113"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17" name="AutoShape 21"/>
          <p:cNvCxnSpPr>
            <a:cxnSpLocks noChangeShapeType="1"/>
            <a:stCxn id="4112" idx="6"/>
            <a:endCxn id="4111"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18" name="AutoShape 22"/>
          <p:cNvCxnSpPr>
            <a:cxnSpLocks noChangeShapeType="1"/>
            <a:stCxn id="4101" idx="6"/>
            <a:endCxn id="4113"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119" name="Text Box 23"/>
          <p:cNvSpPr txBox="1">
            <a:spLocks noChangeArrowheads="1"/>
          </p:cNvSpPr>
          <p:nvPr/>
        </p:nvSpPr>
        <p:spPr bwMode="auto">
          <a:xfrm>
            <a:off x="4025900" y="5372100"/>
            <a:ext cx="3860800" cy="444500"/>
          </a:xfrm>
          <a:prstGeom prst="rect">
            <a:avLst/>
          </a:prstGeom>
          <a:ln/>
        </p:spPr>
        <p:style>
          <a:lnRef idx="2">
            <a:schemeClr val="accent1"/>
          </a:lnRef>
          <a:fillRef idx="1">
            <a:schemeClr val="lt1"/>
          </a:fillRef>
          <a:effectRef idx="0">
            <a:schemeClr val="accent1"/>
          </a:effectRef>
          <a:fontRef idx="minor">
            <a:schemeClr val="dk1"/>
          </a:fontRef>
        </p:style>
        <p:txBody>
          <a:bodyPr lIns="0" rIns="0"/>
          <a:lstStyle/>
          <a:p>
            <a:pPr>
              <a:spcBef>
                <a:spcPct val="50000"/>
              </a:spcBef>
            </a:pPr>
            <a:r>
              <a:rPr kumimoji="1" lang="en-US" altLang="en-US" sz="2000" b="1">
                <a:solidFill>
                  <a:schemeClr val="tx1"/>
                </a:solidFill>
                <a:latin typeface="Courier New" pitchFamily="-110" charset="0"/>
              </a:rPr>
              <a:t> </a:t>
            </a:r>
          </a:p>
        </p:txBody>
      </p:sp>
      <p:sp>
        <p:nvSpPr>
          <p:cNvPr id="4120" name="Text Box 2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121" name="Text Box 25"/>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122" name="Text Box 26"/>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123" name="Text Box 27"/>
          <p:cNvSpPr txBox="1">
            <a:spLocks noChangeArrowheads="1"/>
          </p:cNvSpPr>
          <p:nvPr/>
        </p:nvSpPr>
        <p:spPr bwMode="auto">
          <a:xfrm>
            <a:off x="292100" y="5372100"/>
            <a:ext cx="2260600" cy="368300"/>
          </a:xfrm>
          <a:prstGeom prst="rect">
            <a:avLst/>
          </a:prstGeom>
          <a:ln/>
        </p:spPr>
        <p:style>
          <a:lnRef idx="2">
            <a:schemeClr val="accent1"/>
          </a:lnRef>
          <a:fillRef idx="1">
            <a:schemeClr val="lt1"/>
          </a:fillRef>
          <a:effectRef idx="0">
            <a:schemeClr val="accent1"/>
          </a:effectRef>
          <a:fontRef idx="minor">
            <a:schemeClr val="dk1"/>
          </a:fontRef>
        </p:style>
        <p:txBody>
          <a:bodyPr lIns="0" rIns="0"/>
          <a:lstStyle/>
          <a:p>
            <a:pPr algn="ctr">
              <a:spcBef>
                <a:spcPct val="50000"/>
              </a:spcBef>
            </a:pPr>
            <a:endParaRPr kumimoji="1" lang="en-US" altLang="en-US" sz="1600">
              <a:solidFill>
                <a:schemeClr val="tx1"/>
              </a:solidFill>
            </a:endParaRPr>
          </a:p>
        </p:txBody>
      </p:sp>
    </p:spTree>
    <p:extLst>
      <p:ext uri="{BB962C8B-B14F-4D97-AF65-F5344CB8AC3E}">
        <p14:creationId xmlns:p14="http://schemas.microsoft.com/office/powerpoint/2010/main" val="67336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kumimoji="0" lang="en-US" altLang="en-US"/>
              <a:t>Breadth First Search</a:t>
            </a:r>
          </a:p>
        </p:txBody>
      </p:sp>
      <p:sp>
        <p:nvSpPr>
          <p:cNvPr id="6147" name="Oval 3"/>
          <p:cNvSpPr>
            <a:spLocks noChangeArrowheads="1"/>
          </p:cNvSpPr>
          <p:nvPr/>
        </p:nvSpPr>
        <p:spPr bwMode="auto">
          <a:xfrm>
            <a:off x="1511300"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6148" name="Oval 4"/>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B</a:t>
            </a:r>
          </a:p>
        </p:txBody>
      </p:sp>
      <p:sp>
        <p:nvSpPr>
          <p:cNvPr id="6149" name="Oval 5"/>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6150" name="Oval 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6151" name="Oval 7"/>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6152" name="AutoShape 8"/>
          <p:cNvCxnSpPr>
            <a:cxnSpLocks noChangeShapeType="1"/>
            <a:stCxn id="6147" idx="4"/>
            <a:endCxn id="6150"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3" name="AutoShape 9"/>
          <p:cNvCxnSpPr>
            <a:cxnSpLocks noChangeShapeType="1"/>
            <a:stCxn id="6149" idx="0"/>
            <a:endCxn id="6148"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4" name="AutoShape 10"/>
          <p:cNvCxnSpPr>
            <a:cxnSpLocks noChangeShapeType="1"/>
            <a:stCxn id="6151" idx="6"/>
            <a:endCxn id="6149"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5" name="AutoShape 11"/>
          <p:cNvCxnSpPr>
            <a:cxnSpLocks noChangeShapeType="1"/>
            <a:stCxn id="6150" idx="7"/>
            <a:endCxn id="6151"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6" name="AutoShape 12"/>
          <p:cNvCxnSpPr>
            <a:cxnSpLocks noChangeShapeType="1"/>
            <a:stCxn id="6147" idx="6"/>
            <a:endCxn id="6148"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7" name="AutoShape 13"/>
          <p:cNvCxnSpPr>
            <a:cxnSpLocks noChangeShapeType="1"/>
            <a:stCxn id="6150" idx="5"/>
            <a:endCxn id="6149"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158" name="Oval 14"/>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159" name="Oval 15"/>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160" name="Oval 16"/>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161" name="Oval 17"/>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6162" name="AutoShape 18"/>
          <p:cNvCxnSpPr>
            <a:cxnSpLocks noChangeShapeType="1"/>
            <a:stCxn id="6160" idx="5"/>
            <a:endCxn id="6158"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63" name="AutoShape 19"/>
          <p:cNvCxnSpPr>
            <a:cxnSpLocks noChangeShapeType="1"/>
            <a:stCxn id="6161" idx="6"/>
            <a:endCxn id="6158"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64" name="AutoShape 20"/>
          <p:cNvCxnSpPr>
            <a:cxnSpLocks noChangeShapeType="1"/>
            <a:stCxn id="6160" idx="4"/>
            <a:endCxn id="6161"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65" name="AutoShape 21"/>
          <p:cNvCxnSpPr>
            <a:cxnSpLocks noChangeShapeType="1"/>
            <a:stCxn id="6160" idx="6"/>
            <a:endCxn id="6159"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66" name="AutoShape 22"/>
          <p:cNvCxnSpPr>
            <a:cxnSpLocks noChangeShapeType="1"/>
            <a:stCxn id="6149" idx="6"/>
            <a:endCxn id="6161"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167" name="Text Box 2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a:t>
            </a:r>
          </a:p>
        </p:txBody>
      </p:sp>
      <p:sp>
        <p:nvSpPr>
          <p:cNvPr id="6168" name="Text Box 2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169" name="Text Box 25"/>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170" name="Text Box 26"/>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6171" name="Text Box 27"/>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enqueue source node</a:t>
            </a:r>
          </a:p>
        </p:txBody>
      </p:sp>
    </p:spTree>
    <p:extLst>
      <p:ext uri="{BB962C8B-B14F-4D97-AF65-F5344CB8AC3E}">
        <p14:creationId xmlns:p14="http://schemas.microsoft.com/office/powerpoint/2010/main" val="1299862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kumimoji="0" lang="en-US" altLang="en-US"/>
              <a:t>Breadth First Search</a:t>
            </a:r>
          </a:p>
        </p:txBody>
      </p:sp>
      <p:sp>
        <p:nvSpPr>
          <p:cNvPr id="8195" name="Oval 3"/>
          <p:cNvSpPr>
            <a:spLocks noChangeArrowheads="1"/>
          </p:cNvSpPr>
          <p:nvPr/>
        </p:nvSpPr>
        <p:spPr bwMode="auto">
          <a:xfrm>
            <a:off x="1511300"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8196" name="Oval 4"/>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B</a:t>
            </a:r>
          </a:p>
        </p:txBody>
      </p:sp>
      <p:sp>
        <p:nvSpPr>
          <p:cNvPr id="8197" name="Oval 5"/>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8198" name="Oval 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8199" name="Oval 7"/>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8200" name="AutoShape 8"/>
          <p:cNvCxnSpPr>
            <a:cxnSpLocks noChangeShapeType="1"/>
            <a:stCxn id="8195" idx="4"/>
            <a:endCxn id="8198"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1" name="AutoShape 9"/>
          <p:cNvCxnSpPr>
            <a:cxnSpLocks noChangeShapeType="1"/>
            <a:stCxn id="8197" idx="0"/>
            <a:endCxn id="8196"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2" name="AutoShape 10"/>
          <p:cNvCxnSpPr>
            <a:cxnSpLocks noChangeShapeType="1"/>
            <a:stCxn id="8199" idx="6"/>
            <a:endCxn id="8197"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3" name="AutoShape 11"/>
          <p:cNvCxnSpPr>
            <a:cxnSpLocks noChangeShapeType="1"/>
            <a:stCxn id="8198" idx="7"/>
            <a:endCxn id="8199"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4" name="AutoShape 12"/>
          <p:cNvCxnSpPr>
            <a:cxnSpLocks noChangeShapeType="1"/>
            <a:stCxn id="8195" idx="6"/>
            <a:endCxn id="8196"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5" name="AutoShape 13"/>
          <p:cNvCxnSpPr>
            <a:cxnSpLocks noChangeShapeType="1"/>
            <a:stCxn id="8198" idx="5"/>
            <a:endCxn id="8197"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06" name="Oval 14"/>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8207" name="Oval 15"/>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8208" name="Oval 16"/>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8209" name="Oval 17"/>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8210" name="AutoShape 18"/>
          <p:cNvCxnSpPr>
            <a:cxnSpLocks noChangeShapeType="1"/>
            <a:stCxn id="8208" idx="5"/>
            <a:endCxn id="8206"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11" name="AutoShape 19"/>
          <p:cNvCxnSpPr>
            <a:cxnSpLocks noChangeShapeType="1"/>
            <a:stCxn id="8209" idx="6"/>
            <a:endCxn id="8206"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12" name="AutoShape 20"/>
          <p:cNvCxnSpPr>
            <a:cxnSpLocks noChangeShapeType="1"/>
            <a:stCxn id="8208" idx="4"/>
            <a:endCxn id="8209"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13" name="AutoShape 21"/>
          <p:cNvCxnSpPr>
            <a:cxnSpLocks noChangeShapeType="1"/>
            <a:stCxn id="8208" idx="6"/>
            <a:endCxn id="8207"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14" name="AutoShape 22"/>
          <p:cNvCxnSpPr>
            <a:cxnSpLocks noChangeShapeType="1"/>
            <a:stCxn id="8197" idx="6"/>
            <a:endCxn id="8209"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15" name="Text Box 2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a:t>
            </a:r>
          </a:p>
        </p:txBody>
      </p:sp>
      <p:sp>
        <p:nvSpPr>
          <p:cNvPr id="8216" name="Text Box 2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8217" name="Text Box 25"/>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8218" name="Text Box 26"/>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8219" name="Text Box 27"/>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Tree>
    <p:extLst>
      <p:ext uri="{BB962C8B-B14F-4D97-AF65-F5344CB8AC3E}">
        <p14:creationId xmlns:p14="http://schemas.microsoft.com/office/powerpoint/2010/main" val="2493468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kumimoji="0" lang="en-US" altLang="en-US"/>
              <a:t>Breadth First Search</a:t>
            </a:r>
          </a:p>
        </p:txBody>
      </p:sp>
      <p:sp>
        <p:nvSpPr>
          <p:cNvPr id="1024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endParaRPr kumimoji="1" lang="en-US" altLang="en-US" sz="2000" b="1">
              <a:latin typeface="Courier New" pitchFamily="-110" charset="0"/>
            </a:endParaRPr>
          </a:p>
        </p:txBody>
      </p:sp>
      <p:sp>
        <p:nvSpPr>
          <p:cNvPr id="1024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0245"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A</a:t>
            </a:r>
          </a:p>
        </p:txBody>
      </p:sp>
      <p:sp>
        <p:nvSpPr>
          <p:cNvPr id="10246" name="Oval 6"/>
          <p:cNvSpPr>
            <a:spLocks noChangeArrowheads="1"/>
          </p:cNvSpPr>
          <p:nvPr/>
        </p:nvSpPr>
        <p:spPr bwMode="auto">
          <a:xfrm>
            <a:off x="1511300"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10247" name="Oval 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B</a:t>
            </a:r>
          </a:p>
        </p:txBody>
      </p:sp>
      <p:sp>
        <p:nvSpPr>
          <p:cNvPr id="10248" name="Oval 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10249" name="Oval 9"/>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10250" name="Oval 1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10251" name="AutoShape 11"/>
          <p:cNvCxnSpPr>
            <a:cxnSpLocks noChangeShapeType="1"/>
            <a:stCxn id="10246" idx="4"/>
            <a:endCxn id="10249"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52" name="AutoShape 12"/>
          <p:cNvCxnSpPr>
            <a:cxnSpLocks noChangeShapeType="1"/>
            <a:stCxn id="10248" idx="0"/>
            <a:endCxn id="10247"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53" name="AutoShape 13"/>
          <p:cNvCxnSpPr>
            <a:cxnSpLocks noChangeShapeType="1"/>
            <a:stCxn id="10250" idx="6"/>
            <a:endCxn id="10248"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54" name="AutoShape 14"/>
          <p:cNvCxnSpPr>
            <a:cxnSpLocks noChangeShapeType="1"/>
            <a:stCxn id="10249" idx="7"/>
            <a:endCxn id="10250"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55" name="AutoShape 15"/>
          <p:cNvCxnSpPr>
            <a:cxnSpLocks noChangeShapeType="1"/>
            <a:stCxn id="10246" idx="6"/>
            <a:endCxn id="10247"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56" name="AutoShape 16"/>
          <p:cNvCxnSpPr>
            <a:cxnSpLocks noChangeShapeType="1"/>
            <a:stCxn id="10249" idx="5"/>
            <a:endCxn id="10248"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257" name="Oval 17"/>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10258" name="Oval 18"/>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10259" name="Oval 19"/>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10260" name="Oval 20"/>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10261" name="AutoShape 21"/>
          <p:cNvCxnSpPr>
            <a:cxnSpLocks noChangeShapeType="1"/>
            <a:stCxn id="10259" idx="5"/>
            <a:endCxn id="1025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62" name="AutoShape 22"/>
          <p:cNvCxnSpPr>
            <a:cxnSpLocks noChangeShapeType="1"/>
            <a:stCxn id="10260" idx="6"/>
            <a:endCxn id="1025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63" name="AutoShape 23"/>
          <p:cNvCxnSpPr>
            <a:cxnSpLocks noChangeShapeType="1"/>
            <a:stCxn id="10259" idx="4"/>
            <a:endCxn id="1026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64" name="AutoShape 24"/>
          <p:cNvCxnSpPr>
            <a:cxnSpLocks noChangeShapeType="1"/>
            <a:stCxn id="10259" idx="6"/>
            <a:endCxn id="1025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65" name="AutoShape 25"/>
          <p:cNvCxnSpPr>
            <a:cxnSpLocks noChangeShapeType="1"/>
            <a:stCxn id="10248" idx="6"/>
            <a:endCxn id="1026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266" name="Text Box 26"/>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0267" name="Text Box 27"/>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4193481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kumimoji="0" lang="en-US" altLang="en-US"/>
              <a:t>Breadth First Search</a:t>
            </a:r>
          </a:p>
        </p:txBody>
      </p:sp>
      <p:sp>
        <p:nvSpPr>
          <p:cNvPr id="1229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t>
            </a:r>
          </a:p>
        </p:txBody>
      </p:sp>
      <p:sp>
        <p:nvSpPr>
          <p:cNvPr id="1229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2293"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A</a:t>
            </a:r>
          </a:p>
        </p:txBody>
      </p:sp>
      <p:sp>
        <p:nvSpPr>
          <p:cNvPr id="12294" name="Oval 6"/>
          <p:cNvSpPr>
            <a:spLocks noChangeArrowheads="1"/>
          </p:cNvSpPr>
          <p:nvPr/>
        </p:nvSpPr>
        <p:spPr bwMode="auto">
          <a:xfrm>
            <a:off x="1511300"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12295" name="Oval 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B</a:t>
            </a:r>
          </a:p>
        </p:txBody>
      </p:sp>
      <p:sp>
        <p:nvSpPr>
          <p:cNvPr id="12296" name="Oval 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12297" name="Oval 9"/>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12298" name="Oval 1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12299" name="AutoShape 11"/>
          <p:cNvCxnSpPr>
            <a:cxnSpLocks noChangeShapeType="1"/>
            <a:stCxn id="12294" idx="4"/>
            <a:endCxn id="12297"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00" name="AutoShape 12"/>
          <p:cNvCxnSpPr>
            <a:cxnSpLocks noChangeShapeType="1"/>
            <a:stCxn id="12296" idx="0"/>
            <a:endCxn id="12295"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01" name="AutoShape 13"/>
          <p:cNvCxnSpPr>
            <a:cxnSpLocks noChangeShapeType="1"/>
            <a:stCxn id="12298" idx="6"/>
            <a:endCxn id="12296"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02" name="AutoShape 14"/>
          <p:cNvCxnSpPr>
            <a:cxnSpLocks noChangeShapeType="1"/>
            <a:stCxn id="12297" idx="7"/>
            <a:endCxn id="1229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03" name="AutoShape 15"/>
          <p:cNvCxnSpPr>
            <a:cxnSpLocks noChangeShapeType="1"/>
            <a:stCxn id="12294" idx="6"/>
            <a:endCxn id="12295"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04" name="AutoShape 16"/>
          <p:cNvCxnSpPr>
            <a:cxnSpLocks noChangeShapeType="1"/>
            <a:stCxn id="12297" idx="5"/>
            <a:endCxn id="12296"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305" name="Oval 17"/>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12306" name="Oval 18"/>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12307" name="Oval 19"/>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12308" name="Oval 20"/>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12309" name="AutoShape 21"/>
          <p:cNvCxnSpPr>
            <a:cxnSpLocks noChangeShapeType="1"/>
            <a:stCxn id="12307" idx="5"/>
            <a:endCxn id="1230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10" name="AutoShape 22"/>
          <p:cNvCxnSpPr>
            <a:cxnSpLocks noChangeShapeType="1"/>
            <a:stCxn id="12308" idx="6"/>
            <a:endCxn id="1230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11" name="AutoShape 23"/>
          <p:cNvCxnSpPr>
            <a:cxnSpLocks noChangeShapeType="1"/>
            <a:stCxn id="12307" idx="4"/>
            <a:endCxn id="1230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12" name="AutoShape 24"/>
          <p:cNvCxnSpPr>
            <a:cxnSpLocks noChangeShapeType="1"/>
            <a:stCxn id="12307" idx="6"/>
            <a:endCxn id="1230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13" name="AutoShape 25"/>
          <p:cNvCxnSpPr>
            <a:cxnSpLocks noChangeShapeType="1"/>
            <a:stCxn id="12296" idx="6"/>
            <a:endCxn id="1230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14" name="AutoShape 26"/>
          <p:cNvCxnSpPr>
            <a:cxnSpLocks noChangeShapeType="1"/>
            <a:stCxn id="12294" idx="6"/>
            <a:endCxn id="12295" idx="2"/>
          </p:cNvCxnSpPr>
          <p:nvPr/>
        </p:nvCxnSpPr>
        <p:spPr bwMode="auto">
          <a:xfrm>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315" name="Text Box 27"/>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2316" name="Text Box 28"/>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4191630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314"/>
                                        </p:tgtEl>
                                        <p:attrNameLst>
                                          <p:attrName>style.visibility</p:attrName>
                                        </p:attrNameLst>
                                      </p:cBhvr>
                                      <p:to>
                                        <p:strVal val="visible"/>
                                      </p:to>
                                    </p:set>
                                    <p:animEffect transition="in" filter="wipe(left)">
                                      <p:cBhvr>
                                        <p:cTn id="7" dur="500"/>
                                        <p:tgtEl>
                                          <p:spTgt spid="12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kumimoji="0" lang="en-US" altLang="en-US"/>
              <a:t>Breadth First Search</a:t>
            </a:r>
          </a:p>
        </p:txBody>
      </p:sp>
      <p:sp>
        <p:nvSpPr>
          <p:cNvPr id="1433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B</a:t>
            </a:r>
          </a:p>
        </p:txBody>
      </p:sp>
      <p:sp>
        <p:nvSpPr>
          <p:cNvPr id="1434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4341"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B discovered</a:t>
            </a:r>
          </a:p>
        </p:txBody>
      </p:sp>
      <p:sp>
        <p:nvSpPr>
          <p:cNvPr id="14342" name="Oval 6"/>
          <p:cNvSpPr>
            <a:spLocks noChangeArrowheads="1"/>
          </p:cNvSpPr>
          <p:nvPr/>
        </p:nvSpPr>
        <p:spPr bwMode="auto">
          <a:xfrm>
            <a:off x="1511300"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14343" name="Oval 7"/>
          <p:cNvSpPr>
            <a:spLocks noChangeArrowheads="1"/>
          </p:cNvSpPr>
          <p:nvPr/>
        </p:nvSpPr>
        <p:spPr bwMode="auto">
          <a:xfrm>
            <a:off x="4321175"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14344" name="Oval 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14345" name="Oval 9"/>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14346" name="Oval 1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14347" name="AutoShape 11"/>
          <p:cNvCxnSpPr>
            <a:cxnSpLocks noChangeShapeType="1"/>
            <a:stCxn id="14342" idx="4"/>
            <a:endCxn id="14345"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48" name="AutoShape 12"/>
          <p:cNvCxnSpPr>
            <a:cxnSpLocks noChangeShapeType="1"/>
            <a:stCxn id="14344" idx="0"/>
            <a:endCxn id="14343" idx="4"/>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49" name="AutoShape 13"/>
          <p:cNvCxnSpPr>
            <a:cxnSpLocks noChangeShapeType="1"/>
            <a:stCxn id="14346" idx="6"/>
            <a:endCxn id="14344"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0" name="AutoShape 14"/>
          <p:cNvCxnSpPr>
            <a:cxnSpLocks noChangeShapeType="1"/>
            <a:stCxn id="14345" idx="7"/>
            <a:endCxn id="1434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1" name="AutoShape 15"/>
          <p:cNvCxnSpPr>
            <a:cxnSpLocks noChangeShapeType="1"/>
            <a:stCxn id="14342" idx="6"/>
            <a:endCxn id="14343" idx="2"/>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2" name="AutoShape 16"/>
          <p:cNvCxnSpPr>
            <a:cxnSpLocks noChangeShapeType="1"/>
            <a:stCxn id="14345" idx="5"/>
            <a:endCxn id="14344"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353" name="Oval 17"/>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14354" name="Oval 18"/>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14355" name="Oval 19"/>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14356" name="Oval 20"/>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14357" name="AutoShape 21"/>
          <p:cNvCxnSpPr>
            <a:cxnSpLocks noChangeShapeType="1"/>
            <a:stCxn id="14355" idx="5"/>
            <a:endCxn id="1435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8" name="AutoShape 22"/>
          <p:cNvCxnSpPr>
            <a:cxnSpLocks noChangeShapeType="1"/>
            <a:stCxn id="14356" idx="6"/>
            <a:endCxn id="1435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9" name="AutoShape 23"/>
          <p:cNvCxnSpPr>
            <a:cxnSpLocks noChangeShapeType="1"/>
            <a:stCxn id="14355" idx="4"/>
            <a:endCxn id="1435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60" name="AutoShape 24"/>
          <p:cNvCxnSpPr>
            <a:cxnSpLocks noChangeShapeType="1"/>
            <a:stCxn id="14355" idx="6"/>
            <a:endCxn id="1435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61" name="AutoShape 25"/>
          <p:cNvCxnSpPr>
            <a:cxnSpLocks noChangeShapeType="1"/>
            <a:stCxn id="14344" idx="6"/>
            <a:endCxn id="1435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362" name="Text Box 26"/>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4363" name="Text Box 27"/>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cxnSp>
        <p:nvCxnSpPr>
          <p:cNvPr id="14364" name="AutoShape 28"/>
          <p:cNvCxnSpPr>
            <a:cxnSpLocks noChangeShapeType="1"/>
            <a:stCxn id="14342" idx="6"/>
            <a:endCxn id="14343" idx="2"/>
          </p:cNvCxnSpPr>
          <p:nvPr/>
        </p:nvCxnSpPr>
        <p:spPr bwMode="auto">
          <a:xfrm>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365" name="Text Box 29"/>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2442444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kumimoji="0" lang="en-US" altLang="en-US"/>
              <a:t>Breadth First Search</a:t>
            </a:r>
          </a:p>
        </p:txBody>
      </p:sp>
      <p:sp>
        <p:nvSpPr>
          <p:cNvPr id="1638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B </a:t>
            </a:r>
          </a:p>
        </p:txBody>
      </p:sp>
      <p:sp>
        <p:nvSpPr>
          <p:cNvPr id="1638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6389"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A</a:t>
            </a:r>
          </a:p>
        </p:txBody>
      </p:sp>
      <p:sp>
        <p:nvSpPr>
          <p:cNvPr id="16390" name="Oval 6"/>
          <p:cNvSpPr>
            <a:spLocks noChangeArrowheads="1"/>
          </p:cNvSpPr>
          <p:nvPr/>
        </p:nvSpPr>
        <p:spPr bwMode="auto">
          <a:xfrm>
            <a:off x="1511300"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16391" name="Oval 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16392" name="Oval 8"/>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I</a:t>
            </a:r>
          </a:p>
        </p:txBody>
      </p:sp>
      <p:sp>
        <p:nvSpPr>
          <p:cNvPr id="16393" name="Oval 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16394" name="AutoShape 10"/>
          <p:cNvCxnSpPr>
            <a:cxnSpLocks noChangeShapeType="1"/>
            <a:stCxn id="16390" idx="4"/>
            <a:endCxn id="16392"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5" name="AutoShape 11"/>
          <p:cNvCxnSpPr>
            <a:cxnSpLocks noChangeShapeType="1"/>
            <a:stCxn id="16391"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6" name="AutoShape 12"/>
          <p:cNvCxnSpPr>
            <a:cxnSpLocks noChangeShapeType="1"/>
            <a:stCxn id="16393" idx="6"/>
            <a:endCxn id="16391"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7" name="AutoShape 13"/>
          <p:cNvCxnSpPr>
            <a:cxnSpLocks noChangeShapeType="1"/>
            <a:stCxn id="16392" idx="7"/>
            <a:endCxn id="16393"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8" name="AutoShape 14"/>
          <p:cNvCxnSpPr>
            <a:cxnSpLocks noChangeShapeType="1"/>
            <a:stCxn id="16390" idx="6"/>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9" name="AutoShape 15"/>
          <p:cNvCxnSpPr>
            <a:cxnSpLocks noChangeShapeType="1"/>
            <a:stCxn id="16392" idx="5"/>
            <a:endCxn id="16391"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400" name="Oval 16"/>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16401" name="Oval 17"/>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16402" name="Oval 18"/>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16403" name="Oval 19"/>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16404" name="AutoShape 20"/>
          <p:cNvCxnSpPr>
            <a:cxnSpLocks noChangeShapeType="1"/>
            <a:stCxn id="16402" idx="5"/>
            <a:endCxn id="16400"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405" name="AutoShape 21"/>
          <p:cNvCxnSpPr>
            <a:cxnSpLocks noChangeShapeType="1"/>
            <a:stCxn id="16403" idx="6"/>
            <a:endCxn id="16400"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406" name="AutoShape 22"/>
          <p:cNvCxnSpPr>
            <a:cxnSpLocks noChangeShapeType="1"/>
            <a:stCxn id="16402" idx="4"/>
            <a:endCxn id="16403"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407" name="AutoShape 23"/>
          <p:cNvCxnSpPr>
            <a:cxnSpLocks noChangeShapeType="1"/>
            <a:stCxn id="16402" idx="6"/>
            <a:endCxn id="16401"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408" name="AutoShape 24"/>
          <p:cNvCxnSpPr>
            <a:cxnSpLocks noChangeShapeType="1"/>
            <a:stCxn id="16391" idx="6"/>
            <a:endCxn id="16403"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409" name="AutoShape 25"/>
          <p:cNvCxnSpPr>
            <a:cxnSpLocks noChangeShapeType="1"/>
            <a:stCxn id="16390" idx="4"/>
            <a:endCxn id="16392"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410" name="Text Box 26"/>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6411" name="Oval 27"/>
          <p:cNvSpPr>
            <a:spLocks noChangeArrowheads="1"/>
          </p:cNvSpPr>
          <p:nvPr/>
        </p:nvSpPr>
        <p:spPr bwMode="auto">
          <a:xfrm>
            <a:off x="4321175"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16412" name="Text Box 28"/>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cxnSp>
        <p:nvCxnSpPr>
          <p:cNvPr id="16413" name="AutoShape 29"/>
          <p:cNvCxnSpPr>
            <a:cxnSpLocks noChangeShapeType="1"/>
            <a:stCxn id="16390" idx="6"/>
            <a:endCxn id="16411" idx="2"/>
          </p:cNvCxnSpPr>
          <p:nvPr/>
        </p:nvCxnSpPr>
        <p:spPr bwMode="auto">
          <a:xfrm>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414" name="Text Box 30"/>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2718065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409"/>
                                        </p:tgtEl>
                                        <p:attrNameLst>
                                          <p:attrName>style.visibility</p:attrName>
                                        </p:attrNameLst>
                                      </p:cBhvr>
                                      <p:to>
                                        <p:strVal val="visible"/>
                                      </p:to>
                                    </p:set>
                                    <p:animEffect transition="in" filter="wipe(up)">
                                      <p:cBhvr>
                                        <p:cTn id="7" dur="500"/>
                                        <p:tgtEl>
                                          <p:spTgt spid="16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kumimoji="0" lang="en-US" altLang="en-US"/>
              <a:t>Breadth First Search</a:t>
            </a:r>
          </a:p>
        </p:txBody>
      </p:sp>
      <p:sp>
        <p:nvSpPr>
          <p:cNvPr id="1843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B I </a:t>
            </a:r>
          </a:p>
        </p:txBody>
      </p:sp>
      <p:sp>
        <p:nvSpPr>
          <p:cNvPr id="1843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18437"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I discovered </a:t>
            </a:r>
          </a:p>
        </p:txBody>
      </p:sp>
      <p:sp>
        <p:nvSpPr>
          <p:cNvPr id="18438" name="Oval 6"/>
          <p:cNvSpPr>
            <a:spLocks noChangeArrowheads="1"/>
          </p:cNvSpPr>
          <p:nvPr/>
        </p:nvSpPr>
        <p:spPr bwMode="auto">
          <a:xfrm>
            <a:off x="1511300"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A</a:t>
            </a:r>
          </a:p>
        </p:txBody>
      </p:sp>
      <p:sp>
        <p:nvSpPr>
          <p:cNvPr id="18439" name="Oval 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18440" name="Oval 8"/>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18441" name="Oval 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18442" name="AutoShape 10"/>
          <p:cNvCxnSpPr>
            <a:cxnSpLocks noChangeShapeType="1"/>
            <a:stCxn id="18438" idx="4"/>
            <a:endCxn id="18440"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3" name="AutoShape 11"/>
          <p:cNvCxnSpPr>
            <a:cxnSpLocks noChangeShapeType="1"/>
            <a:stCxn id="18439"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4" name="AutoShape 12"/>
          <p:cNvCxnSpPr>
            <a:cxnSpLocks noChangeShapeType="1"/>
            <a:stCxn id="18441" idx="6"/>
            <a:endCxn id="18439"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5" name="AutoShape 13"/>
          <p:cNvCxnSpPr>
            <a:cxnSpLocks noChangeShapeType="1"/>
            <a:stCxn id="18440" idx="7"/>
            <a:endCxn id="18441"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6" name="AutoShape 14"/>
          <p:cNvCxnSpPr>
            <a:cxnSpLocks noChangeShapeType="1"/>
            <a:stCxn id="18438" idx="6"/>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7" name="AutoShape 15"/>
          <p:cNvCxnSpPr>
            <a:cxnSpLocks noChangeShapeType="1"/>
            <a:stCxn id="18440" idx="5"/>
            <a:endCxn id="18439"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48" name="Oval 16"/>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18449" name="Oval 17"/>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18450" name="Oval 18"/>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18451" name="Oval 19"/>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18452" name="AutoShape 20"/>
          <p:cNvCxnSpPr>
            <a:cxnSpLocks noChangeShapeType="1"/>
            <a:stCxn id="18450" idx="5"/>
            <a:endCxn id="18448"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3" name="AutoShape 21"/>
          <p:cNvCxnSpPr>
            <a:cxnSpLocks noChangeShapeType="1"/>
            <a:stCxn id="18451" idx="6"/>
            <a:endCxn id="18448"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4" name="AutoShape 22"/>
          <p:cNvCxnSpPr>
            <a:cxnSpLocks noChangeShapeType="1"/>
            <a:stCxn id="18450" idx="4"/>
            <a:endCxn id="18451"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5" name="AutoShape 23"/>
          <p:cNvCxnSpPr>
            <a:cxnSpLocks noChangeShapeType="1"/>
            <a:stCxn id="18450" idx="6"/>
            <a:endCxn id="18449"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6" name="AutoShape 24"/>
          <p:cNvCxnSpPr>
            <a:cxnSpLocks noChangeShapeType="1"/>
            <a:stCxn id="18439" idx="6"/>
            <a:endCxn id="18451"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57" name="Text Box 25"/>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8458" name="Oval 26"/>
          <p:cNvSpPr>
            <a:spLocks noChangeArrowheads="1"/>
          </p:cNvSpPr>
          <p:nvPr/>
        </p:nvSpPr>
        <p:spPr bwMode="auto">
          <a:xfrm>
            <a:off x="4321175"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18459" name="Text Box 27"/>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8460" name="Text Box 28"/>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cxnSp>
        <p:nvCxnSpPr>
          <p:cNvPr id="18461" name="AutoShape 29"/>
          <p:cNvCxnSpPr>
            <a:cxnSpLocks noChangeShapeType="1"/>
            <a:stCxn id="18438" idx="6"/>
            <a:endCxn id="18458" idx="2"/>
          </p:cNvCxnSpPr>
          <p:nvPr/>
        </p:nvCxnSpPr>
        <p:spPr bwMode="auto">
          <a:xfrm>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2" name="AutoShape 30"/>
          <p:cNvCxnSpPr>
            <a:cxnSpLocks noChangeShapeType="1"/>
            <a:stCxn id="18438" idx="4"/>
            <a:endCxn id="18440"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63"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360885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867400"/>
          </a:xfrm>
        </p:spPr>
        <p:txBody>
          <a:bodyPr>
            <a:normAutofit/>
          </a:bodyPr>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sz="2400" dirty="0"/>
          </a:p>
          <a:p>
            <a:pPr marL="0" indent="0" algn="just">
              <a:buNone/>
            </a:pPr>
            <a:r>
              <a:rPr lang="en-US" sz="2000" dirty="0"/>
              <a:t>A node n is </a:t>
            </a:r>
            <a:r>
              <a:rPr lang="en-US" sz="2000" b="1" dirty="0"/>
              <a:t>incident</a:t>
            </a:r>
            <a:r>
              <a:rPr lang="en-US" sz="2000" dirty="0"/>
              <a:t> to an arc x, if n is one of the two nodes in the ordered pair of nodes that constitute x.</a:t>
            </a:r>
          </a:p>
          <a:p>
            <a:pPr marL="0" indent="0" algn="just">
              <a:buNone/>
            </a:pPr>
            <a:endParaRPr lang="en-US" sz="2000" dirty="0"/>
          </a:p>
          <a:p>
            <a:pPr marL="0" indent="0" algn="just">
              <a:buNone/>
            </a:pPr>
            <a:r>
              <a:rPr lang="en-US" sz="2000" dirty="0"/>
              <a:t>The </a:t>
            </a:r>
            <a:r>
              <a:rPr lang="en-US" sz="2000" b="1" dirty="0"/>
              <a:t>degree of node</a:t>
            </a:r>
            <a:r>
              <a:rPr lang="en-US" sz="2000" dirty="0"/>
              <a:t> is number of arcs incident to it. Degree of node A is 4 and degree of node F is 1.</a:t>
            </a:r>
          </a:p>
          <a:p>
            <a:pPr marL="0" indent="0" algn="just">
              <a:buNone/>
            </a:pP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5638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2957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kumimoji="0" lang="en-US" altLang="en-US"/>
              <a:t>Breadth First Search</a:t>
            </a:r>
          </a:p>
        </p:txBody>
      </p:sp>
      <p:sp>
        <p:nvSpPr>
          <p:cNvPr id="2048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B I </a:t>
            </a:r>
          </a:p>
        </p:txBody>
      </p:sp>
      <p:sp>
        <p:nvSpPr>
          <p:cNvPr id="2048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20485" name="Text Box 5"/>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finished with A</a:t>
            </a:r>
          </a:p>
        </p:txBody>
      </p:sp>
      <p:sp>
        <p:nvSpPr>
          <p:cNvPr id="20486" name="Oval 6"/>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20487" name="Oval 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20488" name="Oval 8"/>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20489" name="Oval 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20490" name="AutoShape 10"/>
          <p:cNvCxnSpPr>
            <a:cxnSpLocks noChangeShapeType="1"/>
            <a:stCxn id="20486" idx="4"/>
            <a:endCxn id="20488"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491" name="AutoShape 11"/>
          <p:cNvCxnSpPr>
            <a:cxnSpLocks noChangeShapeType="1"/>
            <a:stCxn id="20487"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492" name="AutoShape 12"/>
          <p:cNvCxnSpPr>
            <a:cxnSpLocks noChangeShapeType="1"/>
            <a:stCxn id="20489" idx="6"/>
            <a:endCxn id="20487"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493" name="AutoShape 13"/>
          <p:cNvCxnSpPr>
            <a:cxnSpLocks noChangeShapeType="1"/>
            <a:stCxn id="20488" idx="7"/>
            <a:endCxn id="20489"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494" name="AutoShape 14"/>
          <p:cNvCxnSpPr>
            <a:cxnSpLocks noChangeShapeType="1"/>
            <a:stCxn id="20486" idx="6"/>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495" name="AutoShape 15"/>
          <p:cNvCxnSpPr>
            <a:cxnSpLocks noChangeShapeType="1"/>
            <a:stCxn id="20488" idx="5"/>
            <a:endCxn id="20487"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496" name="Oval 16"/>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20497" name="Oval 17"/>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20498" name="Oval 18"/>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20499" name="Oval 19"/>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20500" name="AutoShape 20"/>
          <p:cNvCxnSpPr>
            <a:cxnSpLocks noChangeShapeType="1"/>
            <a:stCxn id="20498" idx="5"/>
            <a:endCxn id="20496"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01" name="AutoShape 21"/>
          <p:cNvCxnSpPr>
            <a:cxnSpLocks noChangeShapeType="1"/>
            <a:stCxn id="20499" idx="6"/>
            <a:endCxn id="20496"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02" name="AutoShape 22"/>
          <p:cNvCxnSpPr>
            <a:cxnSpLocks noChangeShapeType="1"/>
            <a:stCxn id="20498" idx="4"/>
            <a:endCxn id="20499"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03" name="AutoShape 23"/>
          <p:cNvCxnSpPr>
            <a:cxnSpLocks noChangeShapeType="1"/>
            <a:stCxn id="20498" idx="6"/>
            <a:endCxn id="20497"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04" name="AutoShape 24"/>
          <p:cNvCxnSpPr>
            <a:cxnSpLocks noChangeShapeType="1"/>
            <a:stCxn id="20487" idx="6"/>
            <a:endCxn id="20499"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05" name="Text Box 25"/>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20506" name="Oval 26"/>
          <p:cNvSpPr>
            <a:spLocks noChangeArrowheads="1"/>
          </p:cNvSpPr>
          <p:nvPr/>
        </p:nvSpPr>
        <p:spPr bwMode="auto">
          <a:xfrm>
            <a:off x="4321175"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20507" name="Text Box 27"/>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0508" name="Text Box 28"/>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0509" name="Text Box 29"/>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Tree>
    <p:extLst>
      <p:ext uri="{BB962C8B-B14F-4D97-AF65-F5344CB8AC3E}">
        <p14:creationId xmlns:p14="http://schemas.microsoft.com/office/powerpoint/2010/main" val="3064331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kumimoji="0" lang="en-US" altLang="en-US"/>
              <a:t>Breadth First Search</a:t>
            </a:r>
          </a:p>
        </p:txBody>
      </p:sp>
      <p:sp>
        <p:nvSpPr>
          <p:cNvPr id="2253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B I </a:t>
            </a:r>
          </a:p>
        </p:txBody>
      </p:sp>
      <p:sp>
        <p:nvSpPr>
          <p:cNvPr id="2253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22534" name="Oval 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22535"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22536"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22537" name="AutoShape 9"/>
          <p:cNvCxnSpPr>
            <a:cxnSpLocks noChangeShapeType="1"/>
            <a:endCxn id="22535"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38" name="AutoShape 10"/>
          <p:cNvCxnSpPr>
            <a:cxnSpLocks noChangeShapeType="1"/>
            <a:stCxn id="22534"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39" name="AutoShape 11"/>
          <p:cNvCxnSpPr>
            <a:cxnSpLocks noChangeShapeType="1"/>
            <a:stCxn id="22536" idx="6"/>
            <a:endCxn id="22534"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40" name="AutoShape 12"/>
          <p:cNvCxnSpPr>
            <a:cxnSpLocks noChangeShapeType="1"/>
            <a:stCxn id="22535" idx="7"/>
            <a:endCxn id="2253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4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42" name="AutoShape 14"/>
          <p:cNvCxnSpPr>
            <a:cxnSpLocks noChangeShapeType="1"/>
            <a:stCxn id="22535" idx="5"/>
            <a:endCxn id="22534"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2254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22545"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22546"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22547" name="AutoShape 19"/>
          <p:cNvCxnSpPr>
            <a:cxnSpLocks noChangeShapeType="1"/>
            <a:stCxn id="22545" idx="5"/>
            <a:endCxn id="2254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48" name="AutoShape 20"/>
          <p:cNvCxnSpPr>
            <a:cxnSpLocks noChangeShapeType="1"/>
            <a:stCxn id="22546" idx="6"/>
            <a:endCxn id="2254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49" name="AutoShape 21"/>
          <p:cNvCxnSpPr>
            <a:cxnSpLocks noChangeShapeType="1"/>
            <a:stCxn id="22545" idx="4"/>
            <a:endCxn id="2254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50" name="AutoShape 22"/>
          <p:cNvCxnSpPr>
            <a:cxnSpLocks noChangeShapeType="1"/>
            <a:stCxn id="22545" idx="6"/>
            <a:endCxn id="2254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551" name="AutoShape 23"/>
          <p:cNvCxnSpPr>
            <a:cxnSpLocks noChangeShapeType="1"/>
            <a:stCxn id="22534" idx="6"/>
            <a:endCxn id="2254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22553" name="Oval 25"/>
          <p:cNvSpPr>
            <a:spLocks noChangeArrowheads="1"/>
          </p:cNvSpPr>
          <p:nvPr/>
        </p:nvSpPr>
        <p:spPr bwMode="auto">
          <a:xfrm>
            <a:off x="4321175" y="1520825"/>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2255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255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255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22557" name="Text Box 29"/>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22558" name="Oval 30"/>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986602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kumimoji="0" lang="en-US" altLang="en-US"/>
              <a:t>Breadth First Search</a:t>
            </a:r>
          </a:p>
        </p:txBody>
      </p:sp>
      <p:sp>
        <p:nvSpPr>
          <p:cNvPr id="2457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a:t>
            </a:r>
          </a:p>
        </p:txBody>
      </p:sp>
      <p:sp>
        <p:nvSpPr>
          <p:cNvPr id="2458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24582" name="Oval 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24583"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24584"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24585" name="AutoShape 9"/>
          <p:cNvCxnSpPr>
            <a:cxnSpLocks noChangeShapeType="1"/>
            <a:endCxn id="24583"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86" name="AutoShape 10"/>
          <p:cNvCxnSpPr>
            <a:cxnSpLocks noChangeShapeType="1"/>
            <a:stCxn id="24582"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87" name="AutoShape 11"/>
          <p:cNvCxnSpPr>
            <a:cxnSpLocks noChangeShapeType="1"/>
            <a:stCxn id="24584" idx="6"/>
            <a:endCxn id="24582"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88" name="AutoShape 12"/>
          <p:cNvCxnSpPr>
            <a:cxnSpLocks noChangeShapeType="1"/>
            <a:stCxn id="24583" idx="7"/>
            <a:endCxn id="24584"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8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90" name="AutoShape 14"/>
          <p:cNvCxnSpPr>
            <a:cxnSpLocks noChangeShapeType="1"/>
            <a:stCxn id="24583" idx="5"/>
            <a:endCxn id="24582"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59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2459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24593"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24594"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24595" name="AutoShape 19"/>
          <p:cNvCxnSpPr>
            <a:cxnSpLocks noChangeShapeType="1"/>
            <a:stCxn id="24593" idx="5"/>
            <a:endCxn id="2459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96" name="AutoShape 20"/>
          <p:cNvCxnSpPr>
            <a:cxnSpLocks noChangeShapeType="1"/>
            <a:stCxn id="24594" idx="6"/>
            <a:endCxn id="2459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97" name="AutoShape 21"/>
          <p:cNvCxnSpPr>
            <a:cxnSpLocks noChangeShapeType="1"/>
            <a:stCxn id="24593" idx="4"/>
            <a:endCxn id="2459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98" name="AutoShape 22"/>
          <p:cNvCxnSpPr>
            <a:cxnSpLocks noChangeShapeType="1"/>
            <a:stCxn id="24593" idx="6"/>
            <a:endCxn id="2459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599" name="AutoShape 23"/>
          <p:cNvCxnSpPr>
            <a:cxnSpLocks noChangeShapeType="1"/>
            <a:stCxn id="24582" idx="6"/>
            <a:endCxn id="2459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60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24601" name="Oval 25"/>
          <p:cNvSpPr>
            <a:spLocks noChangeArrowheads="1"/>
          </p:cNvSpPr>
          <p:nvPr/>
        </p:nvSpPr>
        <p:spPr bwMode="auto">
          <a:xfrm>
            <a:off x="4321175"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2460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460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460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B</a:t>
            </a:r>
          </a:p>
        </p:txBody>
      </p:sp>
      <p:sp>
        <p:nvSpPr>
          <p:cNvPr id="24605" name="Text Box 29"/>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24606" name="Oval 30"/>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2854989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kumimoji="0" lang="en-US" altLang="en-US"/>
              <a:t>Breadth First Search</a:t>
            </a:r>
          </a:p>
        </p:txBody>
      </p:sp>
      <p:sp>
        <p:nvSpPr>
          <p:cNvPr id="2662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a:t>
            </a:r>
          </a:p>
        </p:txBody>
      </p:sp>
      <p:sp>
        <p:nvSpPr>
          <p:cNvPr id="2662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26630" name="Oval 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F</a:t>
            </a:r>
          </a:p>
        </p:txBody>
      </p:sp>
      <p:sp>
        <p:nvSpPr>
          <p:cNvPr id="26631"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26632"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26633" name="AutoShape 9"/>
          <p:cNvCxnSpPr>
            <a:cxnSpLocks noChangeShapeType="1"/>
            <a:endCxn id="26631"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34" name="AutoShape 10"/>
          <p:cNvCxnSpPr>
            <a:cxnSpLocks noChangeShapeType="1"/>
            <a:stCxn id="26630"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35" name="AutoShape 11"/>
          <p:cNvCxnSpPr>
            <a:cxnSpLocks noChangeShapeType="1"/>
            <a:stCxn id="26632" idx="6"/>
            <a:endCxn id="26630"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36" name="AutoShape 12"/>
          <p:cNvCxnSpPr>
            <a:cxnSpLocks noChangeShapeType="1"/>
            <a:stCxn id="26631" idx="7"/>
            <a:endCxn id="26632"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3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38" name="AutoShape 14"/>
          <p:cNvCxnSpPr>
            <a:cxnSpLocks noChangeShapeType="1"/>
            <a:stCxn id="26631" idx="5"/>
            <a:endCxn id="26630"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9"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2664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2664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26642"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26643" name="AutoShape 19"/>
          <p:cNvCxnSpPr>
            <a:cxnSpLocks noChangeShapeType="1"/>
            <a:stCxn id="26641" idx="5"/>
            <a:endCxn id="2663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4" name="AutoShape 20"/>
          <p:cNvCxnSpPr>
            <a:cxnSpLocks noChangeShapeType="1"/>
            <a:stCxn id="26642" idx="6"/>
            <a:endCxn id="2663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5" name="AutoShape 21"/>
          <p:cNvCxnSpPr>
            <a:cxnSpLocks noChangeShapeType="1"/>
            <a:stCxn id="26641" idx="4"/>
            <a:endCxn id="2664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6" name="AutoShape 22"/>
          <p:cNvCxnSpPr>
            <a:cxnSpLocks noChangeShapeType="1"/>
            <a:stCxn id="26641" idx="6"/>
            <a:endCxn id="2664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7" name="AutoShape 23"/>
          <p:cNvCxnSpPr>
            <a:cxnSpLocks noChangeShapeType="1"/>
            <a:stCxn id="26630" idx="6"/>
            <a:endCxn id="2664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4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26649" name="Oval 25"/>
          <p:cNvSpPr>
            <a:spLocks noChangeArrowheads="1"/>
          </p:cNvSpPr>
          <p:nvPr/>
        </p:nvSpPr>
        <p:spPr bwMode="auto">
          <a:xfrm>
            <a:off x="4321175"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2665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665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665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B</a:t>
            </a:r>
          </a:p>
        </p:txBody>
      </p:sp>
      <p:cxnSp>
        <p:nvCxnSpPr>
          <p:cNvPr id="26653" name="AutoShape 29"/>
          <p:cNvCxnSpPr>
            <a:cxnSpLocks noChangeShapeType="1"/>
            <a:stCxn id="26649" idx="4"/>
            <a:endCxn id="26630" idx="0"/>
          </p:cNvCxnSpPr>
          <p:nvPr/>
        </p:nvCxnSpPr>
        <p:spPr bwMode="auto">
          <a:xfrm>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54" name="Text Box 30"/>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26655" name="Oval 3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4156051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6653"/>
                                        </p:tgtEl>
                                        <p:attrNameLst>
                                          <p:attrName>style.visibility</p:attrName>
                                        </p:attrNameLst>
                                      </p:cBhvr>
                                      <p:to>
                                        <p:strVal val="visible"/>
                                      </p:to>
                                    </p:set>
                                    <p:animEffect transition="in" filter="wipe(up)">
                                      <p:cBhvr>
                                        <p:cTn id="7" dur="500"/>
                                        <p:tgtEl>
                                          <p:spTgt spid="26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kumimoji="0" lang="en-US" altLang="en-US"/>
              <a:t>Breadth First Search</a:t>
            </a:r>
          </a:p>
        </p:txBody>
      </p:sp>
      <p:sp>
        <p:nvSpPr>
          <p:cNvPr id="2867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F </a:t>
            </a:r>
          </a:p>
        </p:txBody>
      </p:sp>
      <p:sp>
        <p:nvSpPr>
          <p:cNvPr id="2867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28678"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28679"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28680"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28681" name="AutoShape 9"/>
          <p:cNvCxnSpPr>
            <a:cxnSpLocks noChangeShapeType="1"/>
            <a:endCxn id="28679"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82" name="AutoShape 10"/>
          <p:cNvCxnSpPr>
            <a:cxnSpLocks noChangeShapeType="1"/>
            <a:stCxn id="28678"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83" name="AutoShape 11"/>
          <p:cNvCxnSpPr>
            <a:cxnSpLocks noChangeShapeType="1"/>
            <a:stCxn id="28680" idx="6"/>
            <a:endCxn id="28678"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84" name="AutoShape 12"/>
          <p:cNvCxnSpPr>
            <a:cxnSpLocks noChangeShapeType="1"/>
            <a:stCxn id="28679" idx="7"/>
            <a:endCxn id="28680"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8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86" name="AutoShape 14"/>
          <p:cNvCxnSpPr>
            <a:cxnSpLocks noChangeShapeType="1"/>
            <a:stCxn id="28679" idx="5"/>
            <a:endCxn id="28678"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87"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2868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28689"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28690"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28691" name="AutoShape 19"/>
          <p:cNvCxnSpPr>
            <a:cxnSpLocks noChangeShapeType="1"/>
            <a:stCxn id="28689" idx="5"/>
            <a:endCxn id="2868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92" name="AutoShape 20"/>
          <p:cNvCxnSpPr>
            <a:cxnSpLocks noChangeShapeType="1"/>
            <a:stCxn id="28690" idx="6"/>
            <a:endCxn id="2868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93" name="AutoShape 21"/>
          <p:cNvCxnSpPr>
            <a:cxnSpLocks noChangeShapeType="1"/>
            <a:stCxn id="28689" idx="4"/>
            <a:endCxn id="2869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94" name="AutoShape 22"/>
          <p:cNvCxnSpPr>
            <a:cxnSpLocks noChangeShapeType="1"/>
            <a:stCxn id="28689" idx="6"/>
            <a:endCxn id="2868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695" name="AutoShape 23"/>
          <p:cNvCxnSpPr>
            <a:cxnSpLocks noChangeShapeType="1"/>
            <a:stCxn id="28678" idx="6"/>
            <a:endCxn id="2869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9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28697" name="Oval 25"/>
          <p:cNvSpPr>
            <a:spLocks noChangeArrowheads="1"/>
          </p:cNvSpPr>
          <p:nvPr/>
        </p:nvSpPr>
        <p:spPr bwMode="auto">
          <a:xfrm>
            <a:off x="4321175"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2869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869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2870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 discovered</a:t>
            </a:r>
          </a:p>
        </p:txBody>
      </p:sp>
      <p:cxnSp>
        <p:nvCxnSpPr>
          <p:cNvPr id="28701" name="AutoShape 29"/>
          <p:cNvCxnSpPr>
            <a:cxnSpLocks noChangeShapeType="1"/>
            <a:stCxn id="28697" idx="4"/>
            <a:endCxn id="28678" idx="0"/>
          </p:cNvCxnSpPr>
          <p:nvPr/>
        </p:nvCxnSpPr>
        <p:spPr bwMode="auto">
          <a:xfrm>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702" name="Text Box 30"/>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28703"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28704" name="Oval 32"/>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045118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kumimoji="0" lang="en-US" altLang="en-US"/>
              <a:t>Breadth First Search</a:t>
            </a:r>
          </a:p>
        </p:txBody>
      </p:sp>
      <p:sp>
        <p:nvSpPr>
          <p:cNvPr id="3072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F </a:t>
            </a:r>
          </a:p>
        </p:txBody>
      </p:sp>
      <p:sp>
        <p:nvSpPr>
          <p:cNvPr id="3072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30726"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30727"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30728"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30729" name="AutoShape 9"/>
          <p:cNvCxnSpPr>
            <a:cxnSpLocks noChangeShapeType="1"/>
            <a:endCxn id="30727"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30" name="AutoShape 10"/>
          <p:cNvCxnSpPr>
            <a:cxnSpLocks noChangeShapeType="1"/>
            <a:stCxn id="30726"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31" name="AutoShape 11"/>
          <p:cNvCxnSpPr>
            <a:cxnSpLocks noChangeShapeType="1"/>
            <a:stCxn id="30728" idx="6"/>
            <a:endCxn id="30726"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32" name="AutoShape 12"/>
          <p:cNvCxnSpPr>
            <a:cxnSpLocks noChangeShapeType="1"/>
            <a:stCxn id="30727" idx="7"/>
            <a:endCxn id="3072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3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34" name="AutoShape 14"/>
          <p:cNvCxnSpPr>
            <a:cxnSpLocks noChangeShapeType="1"/>
            <a:stCxn id="30727" idx="5"/>
            <a:endCxn id="30726"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735"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3073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30737"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30738"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30739" name="AutoShape 19"/>
          <p:cNvCxnSpPr>
            <a:cxnSpLocks noChangeShapeType="1"/>
            <a:stCxn id="30737" idx="5"/>
            <a:endCxn id="3073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40" name="AutoShape 20"/>
          <p:cNvCxnSpPr>
            <a:cxnSpLocks noChangeShapeType="1"/>
            <a:stCxn id="30738" idx="6"/>
            <a:endCxn id="3073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41" name="AutoShape 21"/>
          <p:cNvCxnSpPr>
            <a:cxnSpLocks noChangeShapeType="1"/>
            <a:stCxn id="30737" idx="4"/>
            <a:endCxn id="3073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42" name="AutoShape 22"/>
          <p:cNvCxnSpPr>
            <a:cxnSpLocks noChangeShapeType="1"/>
            <a:stCxn id="30737" idx="6"/>
            <a:endCxn id="3073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43" name="AutoShape 23"/>
          <p:cNvCxnSpPr>
            <a:cxnSpLocks noChangeShapeType="1"/>
            <a:stCxn id="30726" idx="6"/>
            <a:endCxn id="3073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74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30745" name="Oval 25"/>
          <p:cNvSpPr>
            <a:spLocks noChangeArrowheads="1"/>
          </p:cNvSpPr>
          <p:nvPr/>
        </p:nvSpPr>
        <p:spPr bwMode="auto">
          <a:xfrm>
            <a:off x="4321175"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3074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074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074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B</a:t>
            </a:r>
          </a:p>
        </p:txBody>
      </p:sp>
      <p:cxnSp>
        <p:nvCxnSpPr>
          <p:cNvPr id="30749" name="AutoShape 29"/>
          <p:cNvCxnSpPr>
            <a:cxnSpLocks noChangeShapeType="1"/>
            <a:stCxn id="30745" idx="2"/>
          </p:cNvCxnSpPr>
          <p:nvPr/>
        </p:nvCxnSpPr>
        <p:spPr bwMode="auto">
          <a:xfrm flipH="1">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50" name="AutoShape 30"/>
          <p:cNvCxnSpPr>
            <a:cxnSpLocks noChangeShapeType="1"/>
            <a:stCxn id="30745" idx="4"/>
            <a:endCxn id="30726" idx="0"/>
          </p:cNvCxnSpPr>
          <p:nvPr/>
        </p:nvCxnSpPr>
        <p:spPr bwMode="auto">
          <a:xfrm>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751" name="Text Box 31"/>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30752"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30753"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415939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30749"/>
                                        </p:tgtEl>
                                        <p:attrNameLst>
                                          <p:attrName>style.visibility</p:attrName>
                                        </p:attrNameLst>
                                      </p:cBhvr>
                                      <p:to>
                                        <p:strVal val="visible"/>
                                      </p:to>
                                    </p:set>
                                    <p:animEffect transition="in" filter="wipe(right)">
                                      <p:cBhvr>
                                        <p:cTn id="7" dur="500"/>
                                        <p:tgtEl>
                                          <p:spTgt spid="30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kumimoji="0" lang="en-US" altLang="en-US"/>
              <a:t>Breadth First Search</a:t>
            </a:r>
          </a:p>
        </p:txBody>
      </p:sp>
      <p:sp>
        <p:nvSpPr>
          <p:cNvPr id="3277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F </a:t>
            </a:r>
          </a:p>
        </p:txBody>
      </p:sp>
      <p:sp>
        <p:nvSpPr>
          <p:cNvPr id="3277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32774"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32775"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32776"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32777" name="AutoShape 9"/>
          <p:cNvCxnSpPr>
            <a:cxnSpLocks noChangeShapeType="1"/>
            <a:endCxn id="32775"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78" name="AutoShape 10"/>
          <p:cNvCxnSpPr>
            <a:cxnSpLocks noChangeShapeType="1"/>
            <a:stCxn id="32774"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79" name="AutoShape 11"/>
          <p:cNvCxnSpPr>
            <a:cxnSpLocks noChangeShapeType="1"/>
            <a:stCxn id="32776" idx="6"/>
            <a:endCxn id="32774"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80" name="AutoShape 12"/>
          <p:cNvCxnSpPr>
            <a:cxnSpLocks noChangeShapeType="1"/>
            <a:stCxn id="32775" idx="7"/>
            <a:endCxn id="3277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8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82" name="AutoShape 14"/>
          <p:cNvCxnSpPr>
            <a:cxnSpLocks noChangeShapeType="1"/>
            <a:stCxn id="32775" idx="5"/>
            <a:endCxn id="32774"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78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3278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32785"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32786"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32787" name="AutoShape 19"/>
          <p:cNvCxnSpPr>
            <a:cxnSpLocks noChangeShapeType="1"/>
            <a:stCxn id="32785" idx="5"/>
            <a:endCxn id="3278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88" name="AutoShape 20"/>
          <p:cNvCxnSpPr>
            <a:cxnSpLocks noChangeShapeType="1"/>
            <a:stCxn id="32786" idx="6"/>
            <a:endCxn id="3278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89" name="AutoShape 21"/>
          <p:cNvCxnSpPr>
            <a:cxnSpLocks noChangeShapeType="1"/>
            <a:stCxn id="32785" idx="4"/>
            <a:endCxn id="3278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90" name="AutoShape 22"/>
          <p:cNvCxnSpPr>
            <a:cxnSpLocks noChangeShapeType="1"/>
            <a:stCxn id="32785" idx="6"/>
            <a:endCxn id="3278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91" name="AutoShape 23"/>
          <p:cNvCxnSpPr>
            <a:cxnSpLocks noChangeShapeType="1"/>
            <a:stCxn id="32774" idx="6"/>
            <a:endCxn id="3278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79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32793" name="Oval 25"/>
          <p:cNvSpPr>
            <a:spLocks noChangeArrowheads="1"/>
          </p:cNvSpPr>
          <p:nvPr/>
        </p:nvSpPr>
        <p:spPr bwMode="auto">
          <a:xfrm>
            <a:off x="4321175" y="1520825"/>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B</a:t>
            </a:r>
          </a:p>
        </p:txBody>
      </p:sp>
      <p:sp>
        <p:nvSpPr>
          <p:cNvPr id="3279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279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279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A already discovered</a:t>
            </a:r>
          </a:p>
        </p:txBody>
      </p:sp>
      <p:cxnSp>
        <p:nvCxnSpPr>
          <p:cNvPr id="32797" name="AutoShape 29"/>
          <p:cNvCxnSpPr>
            <a:cxnSpLocks noChangeShapeType="1"/>
            <a:stCxn id="32793" idx="4"/>
            <a:endCxn id="32774" idx="0"/>
          </p:cNvCxnSpPr>
          <p:nvPr/>
        </p:nvCxnSpPr>
        <p:spPr bwMode="auto">
          <a:xfrm>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798" name="AutoShape 30"/>
          <p:cNvCxnSpPr>
            <a:cxnSpLocks noChangeShapeType="1"/>
            <a:stCxn id="32793" idx="2"/>
          </p:cNvCxnSpPr>
          <p:nvPr/>
        </p:nvCxnSpPr>
        <p:spPr bwMode="auto">
          <a:xfrm flipH="1">
            <a:off x="1793875" y="1658938"/>
            <a:ext cx="2519363"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799" name="Text Box 31"/>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32800"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32801"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692771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kumimoji="0" lang="en-US" altLang="en-US"/>
              <a:t>Breadth First Search</a:t>
            </a:r>
          </a:p>
        </p:txBody>
      </p:sp>
      <p:sp>
        <p:nvSpPr>
          <p:cNvPr id="3481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F </a:t>
            </a:r>
          </a:p>
        </p:txBody>
      </p:sp>
      <p:sp>
        <p:nvSpPr>
          <p:cNvPr id="3482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34822"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34823"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34824"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34825" name="AutoShape 9"/>
          <p:cNvCxnSpPr>
            <a:cxnSpLocks noChangeShapeType="1"/>
            <a:endCxn id="34823"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26" name="AutoShape 10"/>
          <p:cNvCxnSpPr>
            <a:cxnSpLocks noChangeShapeType="1"/>
            <a:stCxn id="34822"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27" name="AutoShape 11"/>
          <p:cNvCxnSpPr>
            <a:cxnSpLocks noChangeShapeType="1"/>
            <a:stCxn id="34824" idx="6"/>
            <a:endCxn id="34822"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28" name="AutoShape 12"/>
          <p:cNvCxnSpPr>
            <a:cxnSpLocks noChangeShapeType="1"/>
            <a:stCxn id="34823" idx="7"/>
            <a:endCxn id="34824"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2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0" name="AutoShape 14"/>
          <p:cNvCxnSpPr>
            <a:cxnSpLocks noChangeShapeType="1"/>
            <a:stCxn id="34823" idx="5"/>
            <a:endCxn id="34822"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83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3483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34833"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34834"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34835" name="AutoShape 19"/>
          <p:cNvCxnSpPr>
            <a:cxnSpLocks noChangeShapeType="1"/>
            <a:stCxn id="34833" idx="5"/>
            <a:endCxn id="3483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6" name="AutoShape 20"/>
          <p:cNvCxnSpPr>
            <a:cxnSpLocks noChangeShapeType="1"/>
            <a:stCxn id="34834" idx="6"/>
            <a:endCxn id="3483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7" name="AutoShape 21"/>
          <p:cNvCxnSpPr>
            <a:cxnSpLocks noChangeShapeType="1"/>
            <a:stCxn id="34833" idx="4"/>
            <a:endCxn id="3483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8" name="AutoShape 22"/>
          <p:cNvCxnSpPr>
            <a:cxnSpLocks noChangeShapeType="1"/>
            <a:stCxn id="34833" idx="6"/>
            <a:endCxn id="3483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9" name="AutoShape 23"/>
          <p:cNvCxnSpPr>
            <a:cxnSpLocks noChangeShapeType="1"/>
            <a:stCxn id="34822" idx="6"/>
            <a:endCxn id="3483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84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34841" name="Oval 25"/>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3484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484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484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finished with B</a:t>
            </a:r>
          </a:p>
        </p:txBody>
      </p:sp>
      <p:sp>
        <p:nvSpPr>
          <p:cNvPr id="34845"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34846" name="Text Box 30"/>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34847" name="Oval 3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1475269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kumimoji="0" lang="en-US" altLang="en-US"/>
              <a:t>Breadth First Search</a:t>
            </a:r>
          </a:p>
        </p:txBody>
      </p:sp>
      <p:sp>
        <p:nvSpPr>
          <p:cNvPr id="3686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I F </a:t>
            </a:r>
          </a:p>
        </p:txBody>
      </p:sp>
      <p:sp>
        <p:nvSpPr>
          <p:cNvPr id="3686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36870"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36871" name="Oval 7"/>
          <p:cNvSpPr>
            <a:spLocks noChangeArrowheads="1"/>
          </p:cNvSpPr>
          <p:nvPr/>
        </p:nvSpPr>
        <p:spPr bwMode="auto">
          <a:xfrm>
            <a:off x="1512888" y="40386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36872"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36873" name="AutoShape 9"/>
          <p:cNvCxnSpPr>
            <a:cxnSpLocks noChangeShapeType="1"/>
            <a:endCxn id="36871"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74" name="AutoShape 10"/>
          <p:cNvCxnSpPr>
            <a:cxnSpLocks noChangeShapeType="1"/>
            <a:stCxn id="36870"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75" name="AutoShape 11"/>
          <p:cNvCxnSpPr>
            <a:cxnSpLocks noChangeShapeType="1"/>
            <a:stCxn id="36872" idx="6"/>
            <a:endCxn id="36870"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76" name="AutoShape 12"/>
          <p:cNvCxnSpPr>
            <a:cxnSpLocks noChangeShapeType="1"/>
            <a:stCxn id="36871" idx="7"/>
            <a:endCxn id="36872"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7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78" name="AutoShape 14"/>
          <p:cNvCxnSpPr>
            <a:cxnSpLocks noChangeShapeType="1"/>
            <a:stCxn id="36871" idx="5"/>
            <a:endCxn id="36870"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879"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3688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3688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36882"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36883" name="AutoShape 19"/>
          <p:cNvCxnSpPr>
            <a:cxnSpLocks noChangeShapeType="1"/>
            <a:stCxn id="36881" idx="5"/>
            <a:endCxn id="3687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84" name="AutoShape 20"/>
          <p:cNvCxnSpPr>
            <a:cxnSpLocks noChangeShapeType="1"/>
            <a:stCxn id="36882" idx="6"/>
            <a:endCxn id="3687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85" name="AutoShape 21"/>
          <p:cNvCxnSpPr>
            <a:cxnSpLocks noChangeShapeType="1"/>
            <a:stCxn id="36881" idx="4"/>
            <a:endCxn id="3688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86" name="AutoShape 22"/>
          <p:cNvCxnSpPr>
            <a:cxnSpLocks noChangeShapeType="1"/>
            <a:stCxn id="36881" idx="6"/>
            <a:endCxn id="3688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887" name="AutoShape 23"/>
          <p:cNvCxnSpPr>
            <a:cxnSpLocks noChangeShapeType="1"/>
            <a:stCxn id="36870" idx="6"/>
            <a:endCxn id="3688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88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3689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689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689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36893"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36894" name="Text Box 30"/>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36895" name="Oval 31"/>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36896" name="Oval 32"/>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138871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kumimoji="0" lang="en-US" altLang="en-US"/>
              <a:t>Breadth First Search</a:t>
            </a:r>
          </a:p>
        </p:txBody>
      </p:sp>
      <p:sp>
        <p:nvSpPr>
          <p:cNvPr id="3891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a:t>
            </a:r>
          </a:p>
        </p:txBody>
      </p:sp>
      <p:sp>
        <p:nvSpPr>
          <p:cNvPr id="3891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38918"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38919"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38920"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38921" name="AutoShape 9"/>
          <p:cNvCxnSpPr>
            <a:cxnSpLocks noChangeShapeType="1"/>
            <a:endCxn id="38919"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22" name="AutoShape 10"/>
          <p:cNvCxnSpPr>
            <a:cxnSpLocks noChangeShapeType="1"/>
            <a:stCxn id="38918"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23" name="AutoShape 11"/>
          <p:cNvCxnSpPr>
            <a:cxnSpLocks noChangeShapeType="1"/>
            <a:stCxn id="38920" idx="6"/>
            <a:endCxn id="38918"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24" name="AutoShape 12"/>
          <p:cNvCxnSpPr>
            <a:cxnSpLocks noChangeShapeType="1"/>
            <a:stCxn id="38919" idx="7"/>
            <a:endCxn id="38920"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2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26" name="AutoShape 14"/>
          <p:cNvCxnSpPr>
            <a:cxnSpLocks noChangeShapeType="1"/>
            <a:stCxn id="38919" idx="5"/>
            <a:endCxn id="38918"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927"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3892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38929"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38930"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38931" name="AutoShape 19"/>
          <p:cNvCxnSpPr>
            <a:cxnSpLocks noChangeShapeType="1"/>
            <a:stCxn id="38929" idx="5"/>
            <a:endCxn id="3892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32" name="AutoShape 20"/>
          <p:cNvCxnSpPr>
            <a:cxnSpLocks noChangeShapeType="1"/>
            <a:stCxn id="38930" idx="6"/>
            <a:endCxn id="3892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33" name="AutoShape 21"/>
          <p:cNvCxnSpPr>
            <a:cxnSpLocks noChangeShapeType="1"/>
            <a:stCxn id="38929" idx="4"/>
            <a:endCxn id="3893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34" name="AutoShape 22"/>
          <p:cNvCxnSpPr>
            <a:cxnSpLocks noChangeShapeType="1"/>
            <a:stCxn id="38929" idx="6"/>
            <a:endCxn id="3892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935" name="AutoShape 23"/>
          <p:cNvCxnSpPr>
            <a:cxnSpLocks noChangeShapeType="1"/>
            <a:stCxn id="38918" idx="6"/>
            <a:endCxn id="3893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93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3893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893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3894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I</a:t>
            </a:r>
          </a:p>
        </p:txBody>
      </p:sp>
      <p:sp>
        <p:nvSpPr>
          <p:cNvPr id="38941"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38942" name="Text Box 30"/>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38943" name="Oval 31"/>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38944" name="Oval 32"/>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284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Graphs</a:t>
            </a:r>
          </a:p>
        </p:txBody>
      </p:sp>
      <p:sp>
        <p:nvSpPr>
          <p:cNvPr id="3" name="Content Placeholder 2"/>
          <p:cNvSpPr>
            <a:spLocks noGrp="1"/>
          </p:cNvSpPr>
          <p:nvPr>
            <p:ph idx="1"/>
          </p:nvPr>
        </p:nvSpPr>
        <p:spPr>
          <a:xfrm>
            <a:off x="457200" y="762000"/>
            <a:ext cx="8229600" cy="5867400"/>
          </a:xfrm>
        </p:spPr>
        <p:txBody>
          <a:bodyPr>
            <a:normAutofit/>
          </a:bodyPr>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sz="2400" dirty="0"/>
          </a:p>
          <a:p>
            <a:pPr marL="0" indent="0" algn="just">
              <a:buNone/>
            </a:pPr>
            <a:r>
              <a:rPr lang="en-US" sz="2000" dirty="0"/>
              <a:t>The </a:t>
            </a:r>
            <a:r>
              <a:rPr lang="en-US" sz="2000" b="1" dirty="0" err="1"/>
              <a:t>indegree</a:t>
            </a:r>
            <a:r>
              <a:rPr lang="en-US" sz="2000" dirty="0"/>
              <a:t> of a node n is the number of arcs that have n as the head. For example: </a:t>
            </a:r>
            <a:r>
              <a:rPr lang="en-US" sz="2000" dirty="0" err="1"/>
              <a:t>indegree</a:t>
            </a:r>
            <a:r>
              <a:rPr lang="en-US" sz="2000" dirty="0"/>
              <a:t> of node A is 1 and </a:t>
            </a:r>
            <a:r>
              <a:rPr lang="en-US" sz="2000" dirty="0" err="1"/>
              <a:t>indegree</a:t>
            </a:r>
            <a:r>
              <a:rPr lang="en-US" sz="2000" dirty="0"/>
              <a:t> of node D is 2.</a:t>
            </a:r>
          </a:p>
          <a:p>
            <a:pPr marL="0" indent="0" algn="just">
              <a:buNone/>
            </a:pPr>
            <a:endParaRPr lang="en-US" sz="2000" dirty="0"/>
          </a:p>
          <a:p>
            <a:pPr marL="0" indent="0" algn="just">
              <a:buNone/>
            </a:pPr>
            <a:r>
              <a:rPr lang="en-US" sz="2000" dirty="0"/>
              <a:t>The </a:t>
            </a:r>
            <a:r>
              <a:rPr lang="en-US" sz="2000" b="1" dirty="0" err="1"/>
              <a:t>outdegree</a:t>
            </a:r>
            <a:r>
              <a:rPr lang="en-US" sz="2000" dirty="0"/>
              <a:t> of a node n is the number of arcs that have n as the tail. For example: </a:t>
            </a:r>
            <a:r>
              <a:rPr lang="en-US" sz="2000" dirty="0" err="1"/>
              <a:t>outdegree</a:t>
            </a:r>
            <a:r>
              <a:rPr lang="en-US" sz="2000" dirty="0"/>
              <a:t> of node A is 4 and </a:t>
            </a:r>
            <a:r>
              <a:rPr lang="en-US" sz="2000" dirty="0" err="1"/>
              <a:t>outdegree</a:t>
            </a:r>
            <a:r>
              <a:rPr lang="en-US" sz="2000" dirty="0"/>
              <a:t> of node D is 0.</a:t>
            </a:r>
          </a:p>
          <a:p>
            <a:pPr marL="0" indent="0" algn="just">
              <a:buNone/>
            </a:pP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5638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280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kumimoji="0" lang="en-US" altLang="en-US"/>
              <a:t>Breadth First Search</a:t>
            </a:r>
          </a:p>
        </p:txBody>
      </p:sp>
      <p:sp>
        <p:nvSpPr>
          <p:cNvPr id="4096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a:t>
            </a:r>
          </a:p>
        </p:txBody>
      </p:sp>
      <p:sp>
        <p:nvSpPr>
          <p:cNvPr id="4096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0966"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40967"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40968"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40969" name="AutoShape 9"/>
          <p:cNvCxnSpPr>
            <a:cxnSpLocks noChangeShapeType="1"/>
            <a:endCxn id="40967"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70" name="AutoShape 10"/>
          <p:cNvCxnSpPr>
            <a:cxnSpLocks noChangeShapeType="1"/>
            <a:stCxn id="40966"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71" name="AutoShape 11"/>
          <p:cNvCxnSpPr>
            <a:cxnSpLocks noChangeShapeType="1"/>
            <a:stCxn id="40968" idx="6"/>
            <a:endCxn id="40966"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72" name="AutoShape 12"/>
          <p:cNvCxnSpPr>
            <a:cxnSpLocks noChangeShapeType="1"/>
            <a:stCxn id="40967" idx="7"/>
            <a:endCxn id="4096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7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74" name="AutoShape 14"/>
          <p:cNvCxnSpPr>
            <a:cxnSpLocks noChangeShapeType="1"/>
            <a:stCxn id="40967" idx="5"/>
            <a:endCxn id="40966"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975"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4097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40977"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40978"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40979" name="AutoShape 19"/>
          <p:cNvCxnSpPr>
            <a:cxnSpLocks noChangeShapeType="1"/>
            <a:stCxn id="40977" idx="5"/>
            <a:endCxn id="4097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80" name="AutoShape 20"/>
          <p:cNvCxnSpPr>
            <a:cxnSpLocks noChangeShapeType="1"/>
            <a:stCxn id="40978" idx="6"/>
            <a:endCxn id="4097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81" name="AutoShape 21"/>
          <p:cNvCxnSpPr>
            <a:cxnSpLocks noChangeShapeType="1"/>
            <a:stCxn id="40977" idx="4"/>
            <a:endCxn id="4097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82" name="AutoShape 22"/>
          <p:cNvCxnSpPr>
            <a:cxnSpLocks noChangeShapeType="1"/>
            <a:stCxn id="40977" idx="6"/>
            <a:endCxn id="4097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83" name="AutoShape 23"/>
          <p:cNvCxnSpPr>
            <a:cxnSpLocks noChangeShapeType="1"/>
            <a:stCxn id="40966" idx="6"/>
            <a:endCxn id="4097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98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098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098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098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I</a:t>
            </a:r>
          </a:p>
        </p:txBody>
      </p:sp>
      <p:cxnSp>
        <p:nvCxnSpPr>
          <p:cNvPr id="40989" name="AutoShape 29"/>
          <p:cNvCxnSpPr>
            <a:cxnSpLocks noChangeShapeType="1"/>
            <a:endCxn id="40967"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990" name="Text Box 30"/>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40991"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0992" name="Oval 32"/>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40993"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865291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40989"/>
                                        </p:tgtEl>
                                        <p:attrNameLst>
                                          <p:attrName>style.visibility</p:attrName>
                                        </p:attrNameLst>
                                      </p:cBhvr>
                                      <p:to>
                                        <p:strVal val="visible"/>
                                      </p:to>
                                    </p:set>
                                    <p:animEffect transition="in" filter="wipe(down)">
                                      <p:cBhvr>
                                        <p:cTn id="7" dur="500"/>
                                        <p:tgtEl>
                                          <p:spTgt spid="40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kumimoji="0" lang="en-US" altLang="en-US"/>
              <a:t>Breadth First Search</a:t>
            </a:r>
          </a:p>
        </p:txBody>
      </p:sp>
      <p:sp>
        <p:nvSpPr>
          <p:cNvPr id="4301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a:t>
            </a:r>
          </a:p>
        </p:txBody>
      </p:sp>
      <p:sp>
        <p:nvSpPr>
          <p:cNvPr id="4301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3014"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43015"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43016"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43017" name="AutoShape 9"/>
          <p:cNvCxnSpPr>
            <a:cxnSpLocks noChangeShapeType="1"/>
            <a:endCxn id="43015"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18" name="AutoShape 10"/>
          <p:cNvCxnSpPr>
            <a:cxnSpLocks noChangeShapeType="1"/>
            <a:stCxn id="43014"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19" name="AutoShape 11"/>
          <p:cNvCxnSpPr>
            <a:cxnSpLocks noChangeShapeType="1"/>
            <a:stCxn id="43016" idx="6"/>
            <a:endCxn id="43014"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20" name="AutoShape 12"/>
          <p:cNvCxnSpPr>
            <a:cxnSpLocks noChangeShapeType="1"/>
            <a:stCxn id="43015" idx="7"/>
            <a:endCxn id="4301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2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22" name="AutoShape 14"/>
          <p:cNvCxnSpPr>
            <a:cxnSpLocks noChangeShapeType="1"/>
            <a:stCxn id="43015" idx="5"/>
            <a:endCxn id="43014"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02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4302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43025"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43026"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43027" name="AutoShape 19"/>
          <p:cNvCxnSpPr>
            <a:cxnSpLocks noChangeShapeType="1"/>
            <a:stCxn id="43025" idx="5"/>
            <a:endCxn id="4302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28" name="AutoShape 20"/>
          <p:cNvCxnSpPr>
            <a:cxnSpLocks noChangeShapeType="1"/>
            <a:stCxn id="43026" idx="6"/>
            <a:endCxn id="4302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29" name="AutoShape 21"/>
          <p:cNvCxnSpPr>
            <a:cxnSpLocks noChangeShapeType="1"/>
            <a:stCxn id="43025" idx="4"/>
            <a:endCxn id="4302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30" name="AutoShape 22"/>
          <p:cNvCxnSpPr>
            <a:cxnSpLocks noChangeShapeType="1"/>
            <a:stCxn id="43025" idx="6"/>
            <a:endCxn id="4302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031" name="AutoShape 23"/>
          <p:cNvCxnSpPr>
            <a:cxnSpLocks noChangeShapeType="1"/>
            <a:stCxn id="43014" idx="6"/>
            <a:endCxn id="4302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03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303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303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303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A already discovered</a:t>
            </a:r>
          </a:p>
        </p:txBody>
      </p:sp>
      <p:cxnSp>
        <p:nvCxnSpPr>
          <p:cNvPr id="43037" name="AutoShape 29"/>
          <p:cNvCxnSpPr>
            <a:cxnSpLocks noChangeShapeType="1"/>
            <a:endCxn id="43015"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038" name="Text Box 30"/>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43039"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3040" name="Oval 32"/>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43041"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680272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kumimoji="0" lang="en-US" altLang="en-US"/>
              <a:t>Breadth First Search</a:t>
            </a:r>
          </a:p>
        </p:txBody>
      </p:sp>
      <p:sp>
        <p:nvSpPr>
          <p:cNvPr id="4505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a:t>
            </a:r>
          </a:p>
        </p:txBody>
      </p:sp>
      <p:sp>
        <p:nvSpPr>
          <p:cNvPr id="4506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5062"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45063"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45064" name="Oval 8"/>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E</a:t>
            </a:r>
          </a:p>
        </p:txBody>
      </p:sp>
      <p:cxnSp>
        <p:nvCxnSpPr>
          <p:cNvPr id="45065" name="AutoShape 9"/>
          <p:cNvCxnSpPr>
            <a:cxnSpLocks noChangeShapeType="1"/>
            <a:endCxn id="45063"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66" name="AutoShape 10"/>
          <p:cNvCxnSpPr>
            <a:cxnSpLocks noChangeShapeType="1"/>
            <a:stCxn id="45062"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67" name="AutoShape 11"/>
          <p:cNvCxnSpPr>
            <a:cxnSpLocks noChangeShapeType="1"/>
            <a:stCxn id="45064" idx="6"/>
            <a:endCxn id="45062"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68" name="AutoShape 12"/>
          <p:cNvCxnSpPr>
            <a:cxnSpLocks noChangeShapeType="1"/>
            <a:stCxn id="45063" idx="7"/>
            <a:endCxn id="45064"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6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70" name="AutoShape 14"/>
          <p:cNvCxnSpPr>
            <a:cxnSpLocks noChangeShapeType="1"/>
            <a:stCxn id="45063" idx="5"/>
            <a:endCxn id="45062"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07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4507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45073"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45074"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45075" name="AutoShape 19"/>
          <p:cNvCxnSpPr>
            <a:cxnSpLocks noChangeShapeType="1"/>
            <a:stCxn id="45073" idx="5"/>
            <a:endCxn id="4507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76" name="AutoShape 20"/>
          <p:cNvCxnSpPr>
            <a:cxnSpLocks noChangeShapeType="1"/>
            <a:stCxn id="45074" idx="6"/>
            <a:endCxn id="4507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77" name="AutoShape 21"/>
          <p:cNvCxnSpPr>
            <a:cxnSpLocks noChangeShapeType="1"/>
            <a:stCxn id="45073" idx="4"/>
            <a:endCxn id="4507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78" name="AutoShape 22"/>
          <p:cNvCxnSpPr>
            <a:cxnSpLocks noChangeShapeType="1"/>
            <a:stCxn id="45073" idx="6"/>
            <a:endCxn id="4507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79" name="AutoShape 23"/>
          <p:cNvCxnSpPr>
            <a:cxnSpLocks noChangeShapeType="1"/>
            <a:stCxn id="45062" idx="6"/>
            <a:endCxn id="4507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08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508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508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508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I</a:t>
            </a:r>
          </a:p>
        </p:txBody>
      </p:sp>
      <p:cxnSp>
        <p:nvCxnSpPr>
          <p:cNvPr id="45085" name="AutoShape 29"/>
          <p:cNvCxnSpPr>
            <a:cxnSpLocks noChangeShapeType="1"/>
            <a:stCxn id="45064" idx="3"/>
            <a:endCxn id="45063" idx="7"/>
          </p:cNvCxnSpPr>
          <p:nvPr/>
        </p:nvCxnSpPr>
        <p:spPr bwMode="auto">
          <a:xfrm flipH="1">
            <a:off x="1747838" y="3163888"/>
            <a:ext cx="1087437" cy="906462"/>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086" name="AutoShape 30"/>
          <p:cNvCxnSpPr>
            <a:cxnSpLocks noChangeShapeType="1"/>
            <a:endCxn id="45063"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087" name="Text Box 31"/>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45088"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5089" name="Oval 33"/>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45090" name="Oval 34"/>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509526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5085"/>
                                        </p:tgtEl>
                                        <p:attrNameLst>
                                          <p:attrName>style.visibility</p:attrName>
                                        </p:attrNameLst>
                                      </p:cBhvr>
                                      <p:to>
                                        <p:strVal val="visible"/>
                                      </p:to>
                                    </p:set>
                                    <p:animEffect transition="in" filter="wipe(left)">
                                      <p:cBhvr>
                                        <p:cTn id="7" dur="500"/>
                                        <p:tgtEl>
                                          <p:spTgt spid="45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kumimoji="0" lang="en-US" altLang="en-US"/>
              <a:t>Breadth First Search</a:t>
            </a:r>
          </a:p>
        </p:txBody>
      </p:sp>
      <p:sp>
        <p:nvSpPr>
          <p:cNvPr id="4710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E </a:t>
            </a:r>
          </a:p>
        </p:txBody>
      </p:sp>
      <p:sp>
        <p:nvSpPr>
          <p:cNvPr id="4710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7110"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47111"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47112"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47113" name="AutoShape 9"/>
          <p:cNvCxnSpPr>
            <a:cxnSpLocks noChangeShapeType="1"/>
            <a:endCxn id="47111"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14" name="AutoShape 10"/>
          <p:cNvCxnSpPr>
            <a:cxnSpLocks noChangeShapeType="1"/>
            <a:stCxn id="47110"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15" name="AutoShape 11"/>
          <p:cNvCxnSpPr>
            <a:cxnSpLocks noChangeShapeType="1"/>
            <a:stCxn id="47112" idx="6"/>
            <a:endCxn id="47110"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16" name="AutoShape 12"/>
          <p:cNvCxnSpPr>
            <a:cxnSpLocks noChangeShapeType="1"/>
            <a:stCxn id="47111" idx="7"/>
            <a:endCxn id="47112"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1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18" name="AutoShape 14"/>
          <p:cNvCxnSpPr>
            <a:cxnSpLocks noChangeShapeType="1"/>
            <a:stCxn id="47111" idx="5"/>
            <a:endCxn id="47110"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119"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4712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4712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47122"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47123" name="AutoShape 19"/>
          <p:cNvCxnSpPr>
            <a:cxnSpLocks noChangeShapeType="1"/>
            <a:stCxn id="47121" idx="5"/>
            <a:endCxn id="4711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24" name="AutoShape 20"/>
          <p:cNvCxnSpPr>
            <a:cxnSpLocks noChangeShapeType="1"/>
            <a:stCxn id="47122" idx="6"/>
            <a:endCxn id="4711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25" name="AutoShape 21"/>
          <p:cNvCxnSpPr>
            <a:cxnSpLocks noChangeShapeType="1"/>
            <a:stCxn id="47121" idx="4"/>
            <a:endCxn id="4712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26" name="AutoShape 22"/>
          <p:cNvCxnSpPr>
            <a:cxnSpLocks noChangeShapeType="1"/>
            <a:stCxn id="47121" idx="6"/>
            <a:endCxn id="4712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27" name="AutoShape 23"/>
          <p:cNvCxnSpPr>
            <a:cxnSpLocks noChangeShapeType="1"/>
            <a:stCxn id="47110" idx="6"/>
            <a:endCxn id="4712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12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713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713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713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E discovered </a:t>
            </a:r>
          </a:p>
        </p:txBody>
      </p:sp>
      <p:cxnSp>
        <p:nvCxnSpPr>
          <p:cNvPr id="47133" name="AutoShape 29"/>
          <p:cNvCxnSpPr>
            <a:cxnSpLocks noChangeShapeType="1"/>
            <a:endCxn id="47111"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134" name="AutoShape 30"/>
          <p:cNvCxnSpPr>
            <a:cxnSpLocks noChangeShapeType="1"/>
            <a:stCxn id="47112" idx="3"/>
            <a:endCxn id="47111" idx="7"/>
          </p:cNvCxnSpPr>
          <p:nvPr/>
        </p:nvCxnSpPr>
        <p:spPr bwMode="auto">
          <a:xfrm flipH="1">
            <a:off x="1747838" y="3163888"/>
            <a:ext cx="1087437" cy="906462"/>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135" name="Text Box 31"/>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47136" name="Text Box 32"/>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47137" name="Text Box 33"/>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7138" name="Oval 34"/>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47139" name="Oval 35"/>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60980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kumimoji="0" lang="en-US" altLang="en-US"/>
              <a:t>Breadth First Search</a:t>
            </a:r>
          </a:p>
        </p:txBody>
      </p:sp>
      <p:sp>
        <p:nvSpPr>
          <p:cNvPr id="4915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E </a:t>
            </a:r>
          </a:p>
        </p:txBody>
      </p:sp>
      <p:sp>
        <p:nvSpPr>
          <p:cNvPr id="4915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49158"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49159"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49160"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49161" name="AutoShape 9"/>
          <p:cNvCxnSpPr>
            <a:cxnSpLocks noChangeShapeType="1"/>
            <a:endCxn id="49159"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62" name="AutoShape 10"/>
          <p:cNvCxnSpPr>
            <a:cxnSpLocks noChangeShapeType="1"/>
            <a:stCxn id="49158"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63" name="AutoShape 11"/>
          <p:cNvCxnSpPr>
            <a:cxnSpLocks noChangeShapeType="1"/>
            <a:stCxn id="49160" idx="6"/>
            <a:endCxn id="49158"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64" name="AutoShape 12"/>
          <p:cNvCxnSpPr>
            <a:cxnSpLocks noChangeShapeType="1"/>
            <a:stCxn id="49159" idx="7"/>
            <a:endCxn id="49160"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6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66" name="AutoShape 14"/>
          <p:cNvCxnSpPr>
            <a:cxnSpLocks noChangeShapeType="1"/>
            <a:stCxn id="49159" idx="5"/>
            <a:endCxn id="49158"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9167"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4916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49169"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49170"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49171" name="AutoShape 19"/>
          <p:cNvCxnSpPr>
            <a:cxnSpLocks noChangeShapeType="1"/>
            <a:stCxn id="49169" idx="5"/>
            <a:endCxn id="4916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72" name="AutoShape 20"/>
          <p:cNvCxnSpPr>
            <a:cxnSpLocks noChangeShapeType="1"/>
            <a:stCxn id="49170" idx="6"/>
            <a:endCxn id="4916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73" name="AutoShape 21"/>
          <p:cNvCxnSpPr>
            <a:cxnSpLocks noChangeShapeType="1"/>
            <a:stCxn id="49169" idx="4"/>
            <a:endCxn id="4917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74" name="AutoShape 22"/>
          <p:cNvCxnSpPr>
            <a:cxnSpLocks noChangeShapeType="1"/>
            <a:stCxn id="49169" idx="6"/>
            <a:endCxn id="4916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75" name="AutoShape 23"/>
          <p:cNvCxnSpPr>
            <a:cxnSpLocks noChangeShapeType="1"/>
            <a:stCxn id="49158" idx="6"/>
            <a:endCxn id="4917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917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4917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917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4918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I</a:t>
            </a:r>
          </a:p>
        </p:txBody>
      </p:sp>
      <p:cxnSp>
        <p:nvCxnSpPr>
          <p:cNvPr id="49181" name="AutoShape 29"/>
          <p:cNvCxnSpPr>
            <a:cxnSpLocks noChangeShapeType="1"/>
            <a:stCxn id="49158" idx="3"/>
            <a:endCxn id="49159" idx="5"/>
          </p:cNvCxnSpPr>
          <p:nvPr/>
        </p:nvCxnSpPr>
        <p:spPr bwMode="auto">
          <a:xfrm flipH="1">
            <a:off x="1747838" y="3163888"/>
            <a:ext cx="2613025" cy="111760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82" name="AutoShape 30"/>
          <p:cNvCxnSpPr>
            <a:cxnSpLocks noChangeShapeType="1"/>
            <a:endCxn id="49159"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183" name="AutoShape 31"/>
          <p:cNvCxnSpPr>
            <a:cxnSpLocks noChangeShapeType="1"/>
            <a:stCxn id="49160" idx="3"/>
            <a:endCxn id="49159" idx="7"/>
          </p:cNvCxnSpPr>
          <p:nvPr/>
        </p:nvCxnSpPr>
        <p:spPr bwMode="auto">
          <a:xfrm flipH="1">
            <a:off x="1747838" y="3163888"/>
            <a:ext cx="1087437" cy="906462"/>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9184" name="Text Box 32"/>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49185" name="Text Box 33"/>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49186"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49187" name="Oval 35"/>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49188" name="Oval 36"/>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2597799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181"/>
                                        </p:tgtEl>
                                        <p:attrNameLst>
                                          <p:attrName>style.visibility</p:attrName>
                                        </p:attrNameLst>
                                      </p:cBhvr>
                                      <p:to>
                                        <p:strVal val="visible"/>
                                      </p:to>
                                    </p:set>
                                    <p:animEffect transition="in" filter="wipe(left)">
                                      <p:cBhvr>
                                        <p:cTn id="7" dur="500"/>
                                        <p:tgtEl>
                                          <p:spTgt spid="49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kumimoji="0" lang="en-US" altLang="en-US"/>
              <a:t>Breadth First Search</a:t>
            </a:r>
          </a:p>
        </p:txBody>
      </p:sp>
      <p:sp>
        <p:nvSpPr>
          <p:cNvPr id="5120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E </a:t>
            </a:r>
          </a:p>
        </p:txBody>
      </p:sp>
      <p:sp>
        <p:nvSpPr>
          <p:cNvPr id="5120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51206"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51207" name="Oval 7"/>
          <p:cNvSpPr>
            <a:spLocks noChangeArrowheads="1"/>
          </p:cNvSpPr>
          <p:nvPr/>
        </p:nvSpPr>
        <p:spPr bwMode="auto">
          <a:xfrm>
            <a:off x="1512888" y="40386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I</a:t>
            </a:r>
          </a:p>
        </p:txBody>
      </p:sp>
      <p:sp>
        <p:nvSpPr>
          <p:cNvPr id="51208"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51209" name="AutoShape 9"/>
          <p:cNvCxnSpPr>
            <a:cxnSpLocks noChangeShapeType="1"/>
            <a:endCxn id="51207"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10" name="AutoShape 10"/>
          <p:cNvCxnSpPr>
            <a:cxnSpLocks noChangeShapeType="1"/>
            <a:stCxn id="51206"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11" name="AutoShape 11"/>
          <p:cNvCxnSpPr>
            <a:cxnSpLocks noChangeShapeType="1"/>
            <a:stCxn id="51208" idx="6"/>
            <a:endCxn id="51206"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12" name="AutoShape 12"/>
          <p:cNvCxnSpPr>
            <a:cxnSpLocks noChangeShapeType="1"/>
            <a:stCxn id="51207" idx="7"/>
            <a:endCxn id="5120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1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14" name="AutoShape 14"/>
          <p:cNvCxnSpPr>
            <a:cxnSpLocks noChangeShapeType="1"/>
            <a:stCxn id="51207" idx="5"/>
            <a:endCxn id="51206"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15"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5121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51217"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51218"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51219" name="AutoShape 19"/>
          <p:cNvCxnSpPr>
            <a:cxnSpLocks noChangeShapeType="1"/>
            <a:stCxn id="51217" idx="5"/>
            <a:endCxn id="5121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20" name="AutoShape 20"/>
          <p:cNvCxnSpPr>
            <a:cxnSpLocks noChangeShapeType="1"/>
            <a:stCxn id="51218" idx="6"/>
            <a:endCxn id="5121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21" name="AutoShape 21"/>
          <p:cNvCxnSpPr>
            <a:cxnSpLocks noChangeShapeType="1"/>
            <a:stCxn id="51217" idx="4"/>
            <a:endCxn id="5121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22" name="AutoShape 22"/>
          <p:cNvCxnSpPr>
            <a:cxnSpLocks noChangeShapeType="1"/>
            <a:stCxn id="51217" idx="6"/>
            <a:endCxn id="5121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23" name="AutoShape 23"/>
          <p:cNvCxnSpPr>
            <a:cxnSpLocks noChangeShapeType="1"/>
            <a:stCxn id="51206" idx="6"/>
            <a:endCxn id="5121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2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5122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122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122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 already discovered</a:t>
            </a:r>
          </a:p>
        </p:txBody>
      </p:sp>
      <p:cxnSp>
        <p:nvCxnSpPr>
          <p:cNvPr id="51229" name="AutoShape 29"/>
          <p:cNvCxnSpPr>
            <a:cxnSpLocks noChangeShapeType="1"/>
            <a:endCxn id="51207" idx="0"/>
          </p:cNvCxnSpPr>
          <p:nvPr/>
        </p:nvCxnSpPr>
        <p:spPr bwMode="auto">
          <a:xfrm>
            <a:off x="1649413" y="1803400"/>
            <a:ext cx="1587" cy="22272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30" name="AutoShape 30"/>
          <p:cNvCxnSpPr>
            <a:cxnSpLocks noChangeShapeType="1"/>
            <a:stCxn id="51208" idx="3"/>
            <a:endCxn id="51207" idx="7"/>
          </p:cNvCxnSpPr>
          <p:nvPr/>
        </p:nvCxnSpPr>
        <p:spPr bwMode="auto">
          <a:xfrm flipH="1">
            <a:off x="1747838" y="3163888"/>
            <a:ext cx="1087437" cy="906462"/>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31" name="AutoShape 31"/>
          <p:cNvCxnSpPr>
            <a:cxnSpLocks noChangeShapeType="1"/>
            <a:stCxn id="51206" idx="3"/>
            <a:endCxn id="51207" idx="5"/>
          </p:cNvCxnSpPr>
          <p:nvPr/>
        </p:nvCxnSpPr>
        <p:spPr bwMode="auto">
          <a:xfrm flipH="1">
            <a:off x="1747838" y="3163888"/>
            <a:ext cx="2613025" cy="111760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32" name="Text Box 32"/>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51233" name="Text Box 33"/>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51234"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51235" name="Oval 35"/>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51236" name="Oval 36"/>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263962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kumimoji="0" lang="en-US" altLang="en-US"/>
              <a:t>Breadth First Search</a:t>
            </a:r>
          </a:p>
        </p:txBody>
      </p:sp>
      <p:sp>
        <p:nvSpPr>
          <p:cNvPr id="5325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E </a:t>
            </a:r>
          </a:p>
        </p:txBody>
      </p:sp>
      <p:sp>
        <p:nvSpPr>
          <p:cNvPr id="5325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53254"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53255" name="Oval 7"/>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53256"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53257" name="AutoShape 9"/>
          <p:cNvCxnSpPr>
            <a:cxnSpLocks noChangeShapeType="1"/>
            <a:endCxn id="53255" idx="0"/>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58" name="AutoShape 10"/>
          <p:cNvCxnSpPr>
            <a:cxnSpLocks noChangeShapeType="1"/>
            <a:stCxn id="53254"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59" name="AutoShape 11"/>
          <p:cNvCxnSpPr>
            <a:cxnSpLocks noChangeShapeType="1"/>
            <a:stCxn id="53256" idx="6"/>
            <a:endCxn id="53254"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60" name="AutoShape 12"/>
          <p:cNvCxnSpPr>
            <a:cxnSpLocks noChangeShapeType="1"/>
            <a:stCxn id="53255" idx="7"/>
            <a:endCxn id="5325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6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62" name="AutoShape 14"/>
          <p:cNvCxnSpPr>
            <a:cxnSpLocks noChangeShapeType="1"/>
            <a:stCxn id="53255" idx="5"/>
            <a:endCxn id="53254"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326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5326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53265"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53266"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53267" name="AutoShape 19"/>
          <p:cNvCxnSpPr>
            <a:cxnSpLocks noChangeShapeType="1"/>
            <a:stCxn id="53265" idx="5"/>
            <a:endCxn id="5326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68" name="AutoShape 20"/>
          <p:cNvCxnSpPr>
            <a:cxnSpLocks noChangeShapeType="1"/>
            <a:stCxn id="53266" idx="6"/>
            <a:endCxn id="5326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69" name="AutoShape 21"/>
          <p:cNvCxnSpPr>
            <a:cxnSpLocks noChangeShapeType="1"/>
            <a:stCxn id="53265" idx="4"/>
            <a:endCxn id="5326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70" name="AutoShape 22"/>
          <p:cNvCxnSpPr>
            <a:cxnSpLocks noChangeShapeType="1"/>
            <a:stCxn id="53265" idx="6"/>
            <a:endCxn id="5326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271" name="AutoShape 23"/>
          <p:cNvCxnSpPr>
            <a:cxnSpLocks noChangeShapeType="1"/>
            <a:stCxn id="53254" idx="6"/>
            <a:endCxn id="5326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327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5327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327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327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I finished</a:t>
            </a:r>
          </a:p>
        </p:txBody>
      </p:sp>
      <p:sp>
        <p:nvSpPr>
          <p:cNvPr id="53277"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53278"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53279"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53280" name="Oval 32"/>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53281"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449333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kumimoji="0" lang="en-US" altLang="en-US"/>
              <a:t>Breadth First Search</a:t>
            </a:r>
          </a:p>
        </p:txBody>
      </p:sp>
      <p:sp>
        <p:nvSpPr>
          <p:cNvPr id="5529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F E </a:t>
            </a:r>
          </a:p>
        </p:txBody>
      </p:sp>
      <p:sp>
        <p:nvSpPr>
          <p:cNvPr id="5530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55302" name="Oval 6"/>
          <p:cNvSpPr>
            <a:spLocks noChangeArrowheads="1"/>
          </p:cNvSpPr>
          <p:nvPr/>
        </p:nvSpPr>
        <p:spPr bwMode="auto">
          <a:xfrm>
            <a:off x="432117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55304"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55305"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06" name="AutoShape 10"/>
          <p:cNvCxnSpPr>
            <a:cxnSpLocks noChangeShapeType="1"/>
            <a:stCxn id="55302"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07" name="AutoShape 11"/>
          <p:cNvCxnSpPr>
            <a:cxnSpLocks noChangeShapeType="1"/>
            <a:stCxn id="55304" idx="6"/>
            <a:endCxn id="55302"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08" name="AutoShape 12"/>
          <p:cNvCxnSpPr>
            <a:cxnSpLocks noChangeShapeType="1"/>
            <a:endCxn id="55304"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0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10" name="AutoShape 14"/>
          <p:cNvCxnSpPr>
            <a:cxnSpLocks noChangeShapeType="1"/>
            <a:endCxn id="55302"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31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5531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55313"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55314"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55315" name="AutoShape 19"/>
          <p:cNvCxnSpPr>
            <a:cxnSpLocks noChangeShapeType="1"/>
            <a:stCxn id="55313" idx="5"/>
            <a:endCxn id="5531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16" name="AutoShape 20"/>
          <p:cNvCxnSpPr>
            <a:cxnSpLocks noChangeShapeType="1"/>
            <a:stCxn id="55314" idx="6"/>
            <a:endCxn id="5531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17" name="AutoShape 21"/>
          <p:cNvCxnSpPr>
            <a:cxnSpLocks noChangeShapeType="1"/>
            <a:stCxn id="55313" idx="4"/>
            <a:endCxn id="5531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18" name="AutoShape 22"/>
          <p:cNvCxnSpPr>
            <a:cxnSpLocks noChangeShapeType="1"/>
            <a:stCxn id="55313" idx="6"/>
            <a:endCxn id="5531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319" name="AutoShape 23"/>
          <p:cNvCxnSpPr>
            <a:cxnSpLocks noChangeShapeType="1"/>
            <a:stCxn id="55302" idx="6"/>
            <a:endCxn id="5531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32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5532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532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532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55325"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55326"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55327" name="Text Box 31"/>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55328" name="Oval 32"/>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55329" name="Oval 33"/>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55331"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Tree>
    <p:extLst>
      <p:ext uri="{BB962C8B-B14F-4D97-AF65-F5344CB8AC3E}">
        <p14:creationId xmlns:p14="http://schemas.microsoft.com/office/powerpoint/2010/main" val="2195666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kumimoji="0" lang="en-US" altLang="en-US"/>
              <a:t>Breadth First Search</a:t>
            </a:r>
          </a:p>
        </p:txBody>
      </p:sp>
      <p:sp>
        <p:nvSpPr>
          <p:cNvPr id="5734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E </a:t>
            </a:r>
          </a:p>
        </p:txBody>
      </p:sp>
      <p:sp>
        <p:nvSpPr>
          <p:cNvPr id="5734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57350" name="Oval 6"/>
          <p:cNvSpPr>
            <a:spLocks noChangeArrowheads="1"/>
          </p:cNvSpPr>
          <p:nvPr/>
        </p:nvSpPr>
        <p:spPr bwMode="auto">
          <a:xfrm>
            <a:off x="432117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57352"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57353"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54" name="AutoShape 10"/>
          <p:cNvCxnSpPr>
            <a:cxnSpLocks noChangeShapeType="1"/>
            <a:stCxn id="57350"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55" name="AutoShape 11"/>
          <p:cNvCxnSpPr>
            <a:cxnSpLocks noChangeShapeType="1"/>
            <a:stCxn id="57352" idx="6"/>
            <a:endCxn id="57350"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56" name="AutoShape 12"/>
          <p:cNvCxnSpPr>
            <a:cxnSpLocks noChangeShapeType="1"/>
            <a:endCxn id="57352"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5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58" name="AutoShape 14"/>
          <p:cNvCxnSpPr>
            <a:cxnSpLocks noChangeShapeType="1"/>
            <a:endCxn id="57350"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7359"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5736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5736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57362"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G</a:t>
            </a:r>
          </a:p>
        </p:txBody>
      </p:sp>
      <p:cxnSp>
        <p:nvCxnSpPr>
          <p:cNvPr id="57363" name="AutoShape 19"/>
          <p:cNvCxnSpPr>
            <a:cxnSpLocks noChangeShapeType="1"/>
            <a:stCxn id="57361" idx="5"/>
            <a:endCxn id="5735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64" name="AutoShape 20"/>
          <p:cNvCxnSpPr>
            <a:cxnSpLocks noChangeShapeType="1"/>
            <a:stCxn id="57362" idx="6"/>
            <a:endCxn id="5735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65" name="AutoShape 21"/>
          <p:cNvCxnSpPr>
            <a:cxnSpLocks noChangeShapeType="1"/>
            <a:stCxn id="57361" idx="4"/>
            <a:endCxn id="5736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66" name="AutoShape 22"/>
          <p:cNvCxnSpPr>
            <a:cxnSpLocks noChangeShapeType="1"/>
            <a:stCxn id="57361" idx="6"/>
            <a:endCxn id="5736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67" name="AutoShape 23"/>
          <p:cNvCxnSpPr>
            <a:cxnSpLocks noChangeShapeType="1"/>
            <a:stCxn id="57350" idx="6"/>
            <a:endCxn id="5736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736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5737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737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737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F</a:t>
            </a:r>
          </a:p>
        </p:txBody>
      </p:sp>
      <p:cxnSp>
        <p:nvCxnSpPr>
          <p:cNvPr id="57373" name="AutoShape 29"/>
          <p:cNvCxnSpPr>
            <a:cxnSpLocks noChangeShapeType="1"/>
            <a:stCxn id="57350" idx="0"/>
          </p:cNvCxnSpPr>
          <p:nvPr/>
        </p:nvCxnSpPr>
        <p:spPr bwMode="auto">
          <a:xfrm flipV="1">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74" name="AutoShape 30"/>
          <p:cNvCxnSpPr>
            <a:cxnSpLocks noChangeShapeType="1"/>
            <a:stCxn id="57350" idx="2"/>
            <a:endCxn id="57352" idx="6"/>
          </p:cNvCxnSpPr>
          <p:nvPr/>
        </p:nvCxnSpPr>
        <p:spPr bwMode="auto">
          <a:xfrm flipH="1">
            <a:off x="3078163" y="3059113"/>
            <a:ext cx="123507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75" name="AutoShape 31"/>
          <p:cNvCxnSpPr>
            <a:cxnSpLocks noChangeShapeType="1"/>
            <a:stCxn id="57350" idx="3"/>
          </p:cNvCxnSpPr>
          <p:nvPr/>
        </p:nvCxnSpPr>
        <p:spPr bwMode="auto">
          <a:xfrm flipH="1">
            <a:off x="1747838" y="3163888"/>
            <a:ext cx="2613025" cy="111760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376" name="AutoShape 32"/>
          <p:cNvCxnSpPr>
            <a:cxnSpLocks noChangeShapeType="1"/>
            <a:stCxn id="57350" idx="6"/>
            <a:endCxn id="57362" idx="2"/>
          </p:cNvCxnSpPr>
          <p:nvPr/>
        </p:nvCxnSpPr>
        <p:spPr bwMode="auto">
          <a:xfrm>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7377" name="Text Box 33"/>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57378" name="Text Box 34"/>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57379"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57380" name="Oval 36"/>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57381" name="Oval 37"/>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57382" name="Oval 38"/>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Tree>
    <p:extLst>
      <p:ext uri="{BB962C8B-B14F-4D97-AF65-F5344CB8AC3E}">
        <p14:creationId xmlns:p14="http://schemas.microsoft.com/office/powerpoint/2010/main" val="11917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7373"/>
                                        </p:tgtEl>
                                        <p:attrNameLst>
                                          <p:attrName>style.visibility</p:attrName>
                                        </p:attrNameLst>
                                      </p:cBhvr>
                                      <p:to>
                                        <p:strVal val="visible"/>
                                      </p:to>
                                    </p:set>
                                    <p:animEffect transition="in" filter="wipe(down)">
                                      <p:cBhvr>
                                        <p:cTn id="7" dur="500"/>
                                        <p:tgtEl>
                                          <p:spTgt spid="57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7374"/>
                                        </p:tgtEl>
                                        <p:attrNameLst>
                                          <p:attrName>style.visibility</p:attrName>
                                        </p:attrNameLst>
                                      </p:cBhvr>
                                      <p:to>
                                        <p:strVal val="visible"/>
                                      </p:to>
                                    </p:set>
                                    <p:animEffect transition="in" filter="wipe(right)">
                                      <p:cBhvr>
                                        <p:cTn id="12" dur="500"/>
                                        <p:tgtEl>
                                          <p:spTgt spid="57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7375"/>
                                        </p:tgtEl>
                                        <p:attrNameLst>
                                          <p:attrName>style.visibility</p:attrName>
                                        </p:attrNameLst>
                                      </p:cBhvr>
                                      <p:to>
                                        <p:strVal val="visible"/>
                                      </p:to>
                                    </p:set>
                                    <p:animEffect transition="in" filter="wipe(right)">
                                      <p:cBhvr>
                                        <p:cTn id="17" dur="500"/>
                                        <p:tgtEl>
                                          <p:spTgt spid="573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7376"/>
                                        </p:tgtEl>
                                        <p:attrNameLst>
                                          <p:attrName>style.visibility</p:attrName>
                                        </p:attrNameLst>
                                      </p:cBhvr>
                                      <p:to>
                                        <p:strVal val="visible"/>
                                      </p:to>
                                    </p:set>
                                    <p:animEffect transition="in" filter="wipe(left)">
                                      <p:cBhvr>
                                        <p:cTn id="22" dur="500"/>
                                        <p:tgtEl>
                                          <p:spTgt spid="57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kumimoji="0" lang="en-US" altLang="en-US"/>
              <a:t>Breadth First Search</a:t>
            </a:r>
          </a:p>
        </p:txBody>
      </p:sp>
      <p:sp>
        <p:nvSpPr>
          <p:cNvPr id="5939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E G </a:t>
            </a:r>
          </a:p>
        </p:txBody>
      </p:sp>
      <p:sp>
        <p:nvSpPr>
          <p:cNvPr id="5939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59398" name="Oval 6"/>
          <p:cNvSpPr>
            <a:spLocks noChangeArrowheads="1"/>
          </p:cNvSpPr>
          <p:nvPr/>
        </p:nvSpPr>
        <p:spPr bwMode="auto">
          <a:xfrm>
            <a:off x="432117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F</a:t>
            </a:r>
          </a:p>
        </p:txBody>
      </p:sp>
      <p:sp>
        <p:nvSpPr>
          <p:cNvPr id="59400"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59401"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02" name="AutoShape 10"/>
          <p:cNvCxnSpPr>
            <a:cxnSpLocks noChangeShapeType="1"/>
            <a:stCxn id="59398"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03" name="AutoShape 11"/>
          <p:cNvCxnSpPr>
            <a:cxnSpLocks noChangeShapeType="1"/>
            <a:stCxn id="59400" idx="6"/>
            <a:endCxn id="59398"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04" name="AutoShape 12"/>
          <p:cNvCxnSpPr>
            <a:cxnSpLocks noChangeShapeType="1"/>
            <a:endCxn id="59400"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0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06" name="AutoShape 14"/>
          <p:cNvCxnSpPr>
            <a:cxnSpLocks noChangeShapeType="1"/>
            <a:endCxn id="59398"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407"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5940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59409"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59410"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59411" name="AutoShape 19"/>
          <p:cNvCxnSpPr>
            <a:cxnSpLocks noChangeShapeType="1"/>
            <a:stCxn id="59409" idx="5"/>
            <a:endCxn id="5940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12" name="AutoShape 20"/>
          <p:cNvCxnSpPr>
            <a:cxnSpLocks noChangeShapeType="1"/>
            <a:stCxn id="59410" idx="6"/>
            <a:endCxn id="5940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13" name="AutoShape 21"/>
          <p:cNvCxnSpPr>
            <a:cxnSpLocks noChangeShapeType="1"/>
            <a:stCxn id="59409" idx="4"/>
            <a:endCxn id="5941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14" name="AutoShape 22"/>
          <p:cNvCxnSpPr>
            <a:cxnSpLocks noChangeShapeType="1"/>
            <a:stCxn id="59409" idx="6"/>
            <a:endCxn id="5940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15" name="AutoShape 23"/>
          <p:cNvCxnSpPr>
            <a:cxnSpLocks noChangeShapeType="1"/>
            <a:stCxn id="59398" idx="6"/>
            <a:endCxn id="5941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41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5941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941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5942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G discovered</a:t>
            </a:r>
          </a:p>
        </p:txBody>
      </p:sp>
      <p:cxnSp>
        <p:nvCxnSpPr>
          <p:cNvPr id="59421" name="AutoShape 29"/>
          <p:cNvCxnSpPr>
            <a:cxnSpLocks noChangeShapeType="1"/>
            <a:stCxn id="59398" idx="0"/>
          </p:cNvCxnSpPr>
          <p:nvPr/>
        </p:nvCxnSpPr>
        <p:spPr bwMode="auto">
          <a:xfrm flipV="1">
            <a:off x="4459288" y="1803400"/>
            <a:ext cx="0" cy="1109663"/>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22" name="AutoShape 30"/>
          <p:cNvCxnSpPr>
            <a:cxnSpLocks noChangeShapeType="1"/>
            <a:stCxn id="59398" idx="2"/>
            <a:endCxn id="59400" idx="6"/>
          </p:cNvCxnSpPr>
          <p:nvPr/>
        </p:nvCxnSpPr>
        <p:spPr bwMode="auto">
          <a:xfrm flipH="1">
            <a:off x="3078163" y="3059113"/>
            <a:ext cx="123507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23" name="AutoShape 31"/>
          <p:cNvCxnSpPr>
            <a:cxnSpLocks noChangeShapeType="1"/>
            <a:stCxn id="59398" idx="3"/>
          </p:cNvCxnSpPr>
          <p:nvPr/>
        </p:nvCxnSpPr>
        <p:spPr bwMode="auto">
          <a:xfrm flipH="1">
            <a:off x="1747838" y="3163888"/>
            <a:ext cx="2613025" cy="111760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424" name="AutoShape 32"/>
          <p:cNvCxnSpPr>
            <a:cxnSpLocks noChangeShapeType="1"/>
            <a:stCxn id="59398" idx="6"/>
            <a:endCxn id="59410" idx="2"/>
          </p:cNvCxnSpPr>
          <p:nvPr/>
        </p:nvCxnSpPr>
        <p:spPr bwMode="auto">
          <a:xfrm>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425" name="Text Box 33"/>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59426" name="Text Box 34"/>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59427" name="Text Box 35"/>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59428" name="Text Box 36"/>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59429" name="Oval 3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59430" name="Oval 38"/>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59431" name="Oval 39"/>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Tree>
    <p:extLst>
      <p:ext uri="{BB962C8B-B14F-4D97-AF65-F5344CB8AC3E}">
        <p14:creationId xmlns:p14="http://schemas.microsoft.com/office/powerpoint/2010/main" val="1531540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609600" y="1524000"/>
            <a:ext cx="7772400" cy="1066800"/>
          </a:xfrm>
        </p:spPr>
        <p:txBody>
          <a:bodyPr/>
          <a:lstStyle/>
          <a:p>
            <a:pPr eaLnBrk="1" hangingPunct="1"/>
            <a:r>
              <a:rPr lang="en-US" sz="2800" u="sng">
                <a:ea typeface="MS Mincho" panose="02020609040205080304" pitchFamily="49" charset="-128"/>
              </a:rPr>
              <a:t>Weighted graph</a:t>
            </a:r>
            <a:r>
              <a:rPr lang="en-US" sz="2800">
                <a:ea typeface="MS Mincho" panose="02020609040205080304" pitchFamily="49" charset="-128"/>
              </a:rPr>
              <a:t>: a graph in which each edge carries a value</a:t>
            </a:r>
            <a:r>
              <a:rPr lang="en-US" sz="2800"/>
              <a:t> </a:t>
            </a:r>
          </a:p>
        </p:txBody>
      </p:sp>
      <p:sp>
        <p:nvSpPr>
          <p:cNvPr id="11267" name="Rectangle 4"/>
          <p:cNvSpPr>
            <a:spLocks noGrp="1" noChangeArrowheads="1"/>
          </p:cNvSpPr>
          <p:nvPr>
            <p:ph type="title"/>
          </p:nvPr>
        </p:nvSpPr>
        <p:spPr>
          <a:xfrm>
            <a:off x="685800" y="762000"/>
            <a:ext cx="7772400" cy="533400"/>
          </a:xfrm>
          <a:noFill/>
        </p:spPr>
        <p:txBody>
          <a:bodyPr>
            <a:normAutofit fontScale="90000"/>
          </a:bodyPr>
          <a:lstStyle/>
          <a:p>
            <a:pPr eaLnBrk="1" hangingPunct="1"/>
            <a:r>
              <a:rPr lang="en-US" sz="4000" dirty="0">
                <a:cs typeface="Times New Roman" panose="02020603050405020304" pitchFamily="18" charset="0"/>
              </a:rPr>
              <a:t>Graph terminology (cont.)</a:t>
            </a:r>
            <a:endParaRPr lang="en-US" sz="4000" dirty="0">
              <a:latin typeface="Courier New" panose="02070309020205020404" pitchFamily="49" charset="0"/>
              <a:cs typeface="Courier New" panose="02070309020205020404" pitchFamily="49" charset="0"/>
            </a:endParaRPr>
          </a:p>
        </p:txBody>
      </p:sp>
      <p:pic>
        <p:nvPicPr>
          <p:cNvPr id="11268" name="Picture 5" descr="C:\My Documents\308 PowerPoint\Figures\MACJOBS\JPEGS\CHAP09\P553b.jpg"/>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371600" y="2667000"/>
            <a:ext cx="64008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331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kumimoji="0" lang="en-US" altLang="en-US"/>
              <a:t>Breadth First Search</a:t>
            </a:r>
          </a:p>
        </p:txBody>
      </p:sp>
      <p:sp>
        <p:nvSpPr>
          <p:cNvPr id="6144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E G </a:t>
            </a:r>
          </a:p>
        </p:txBody>
      </p:sp>
      <p:sp>
        <p:nvSpPr>
          <p:cNvPr id="6144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61446" name="Oval 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61448"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61449"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50" name="AutoShape 10"/>
          <p:cNvCxnSpPr>
            <a:cxnSpLocks noChangeShapeType="1"/>
            <a:stCxn id="61446" idx="0"/>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51" name="AutoShape 11"/>
          <p:cNvCxnSpPr>
            <a:cxnSpLocks noChangeShapeType="1"/>
            <a:stCxn id="61448" idx="6"/>
            <a:endCxn id="61446" idx="2"/>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52" name="AutoShape 12"/>
          <p:cNvCxnSpPr>
            <a:cxnSpLocks noChangeShapeType="1"/>
            <a:endCxn id="61448"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5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54" name="AutoShape 14"/>
          <p:cNvCxnSpPr>
            <a:cxnSpLocks noChangeShapeType="1"/>
            <a:endCxn id="61446" idx="3"/>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1455"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145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1457"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1458"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61459" name="AutoShape 19"/>
          <p:cNvCxnSpPr>
            <a:cxnSpLocks noChangeShapeType="1"/>
            <a:stCxn id="61457" idx="5"/>
            <a:endCxn id="6145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60" name="AutoShape 20"/>
          <p:cNvCxnSpPr>
            <a:cxnSpLocks noChangeShapeType="1"/>
            <a:stCxn id="61458" idx="6"/>
            <a:endCxn id="6145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61" name="AutoShape 21"/>
          <p:cNvCxnSpPr>
            <a:cxnSpLocks noChangeShapeType="1"/>
            <a:stCxn id="61457" idx="4"/>
            <a:endCxn id="6145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62" name="AutoShape 22"/>
          <p:cNvCxnSpPr>
            <a:cxnSpLocks noChangeShapeType="1"/>
            <a:stCxn id="61457" idx="6"/>
            <a:endCxn id="6145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63" name="AutoShape 23"/>
          <p:cNvCxnSpPr>
            <a:cxnSpLocks noChangeShapeType="1"/>
            <a:stCxn id="61446" idx="6"/>
            <a:endCxn id="6145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146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146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146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146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 finished</a:t>
            </a:r>
          </a:p>
        </p:txBody>
      </p:sp>
      <p:sp>
        <p:nvSpPr>
          <p:cNvPr id="61469"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61470"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61471"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61472"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1473" name="Oval 33"/>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61474" name="Oval 34"/>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61475"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Tree>
    <p:extLst>
      <p:ext uri="{BB962C8B-B14F-4D97-AF65-F5344CB8AC3E}">
        <p14:creationId xmlns:p14="http://schemas.microsoft.com/office/powerpoint/2010/main" val="2522528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kumimoji="0" lang="en-US" altLang="en-US"/>
              <a:t>Breadth First Search</a:t>
            </a:r>
          </a:p>
        </p:txBody>
      </p:sp>
      <p:sp>
        <p:nvSpPr>
          <p:cNvPr id="6349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E G </a:t>
            </a:r>
          </a:p>
        </p:txBody>
      </p:sp>
      <p:sp>
        <p:nvSpPr>
          <p:cNvPr id="6349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63496" name="Oval 8"/>
          <p:cNvSpPr>
            <a:spLocks noChangeArrowheads="1"/>
          </p:cNvSpPr>
          <p:nvPr/>
        </p:nvSpPr>
        <p:spPr bwMode="auto">
          <a:xfrm>
            <a:off x="2795588"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63497"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498"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499" name="AutoShape 11"/>
          <p:cNvCxnSpPr>
            <a:cxnSpLocks noChangeShapeType="1"/>
            <a:stCxn id="63496" idx="6"/>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0" name="AutoShape 12"/>
          <p:cNvCxnSpPr>
            <a:cxnSpLocks noChangeShapeType="1"/>
            <a:endCxn id="63496"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2"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350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350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3505"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3506"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63507" name="AutoShape 19"/>
          <p:cNvCxnSpPr>
            <a:cxnSpLocks noChangeShapeType="1"/>
            <a:stCxn id="63505" idx="5"/>
            <a:endCxn id="6350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8" name="AutoShape 20"/>
          <p:cNvCxnSpPr>
            <a:cxnSpLocks noChangeShapeType="1"/>
            <a:stCxn id="63506" idx="6"/>
            <a:endCxn id="6350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9" name="AutoShape 21"/>
          <p:cNvCxnSpPr>
            <a:cxnSpLocks noChangeShapeType="1"/>
            <a:stCxn id="63505" idx="4"/>
            <a:endCxn id="6350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10" name="AutoShape 22"/>
          <p:cNvCxnSpPr>
            <a:cxnSpLocks noChangeShapeType="1"/>
            <a:stCxn id="63505" idx="6"/>
            <a:endCxn id="6350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11" name="AutoShape 23"/>
          <p:cNvCxnSpPr>
            <a:cxnSpLocks noChangeShapeType="1"/>
            <a:endCxn id="6350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351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351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351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351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63517"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63518"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63519"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63520"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3521" name="Oval 33"/>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63523" name="Oval 35"/>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63524" name="Oval 36"/>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63525" name="Oval 37"/>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4125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kumimoji="0" lang="en-US" altLang="en-US"/>
              <a:t>Breadth First Search</a:t>
            </a:r>
          </a:p>
        </p:txBody>
      </p:sp>
      <p:sp>
        <p:nvSpPr>
          <p:cNvPr id="6553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G </a:t>
            </a:r>
          </a:p>
        </p:txBody>
      </p:sp>
      <p:sp>
        <p:nvSpPr>
          <p:cNvPr id="6554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sp>
        <p:nvSpPr>
          <p:cNvPr id="65544" name="Oval 8"/>
          <p:cNvSpPr>
            <a:spLocks noChangeArrowheads="1"/>
          </p:cNvSpPr>
          <p:nvPr/>
        </p:nvSpPr>
        <p:spPr bwMode="auto">
          <a:xfrm>
            <a:off x="2795588" y="29210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E</a:t>
            </a:r>
          </a:p>
        </p:txBody>
      </p:sp>
      <p:cxnSp>
        <p:nvCxnSpPr>
          <p:cNvPr id="65545"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46"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47" name="AutoShape 11"/>
          <p:cNvCxnSpPr>
            <a:cxnSpLocks noChangeShapeType="1"/>
            <a:stCxn id="65544" idx="6"/>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48" name="AutoShape 12"/>
          <p:cNvCxnSpPr>
            <a:cxnSpLocks noChangeShapeType="1"/>
            <a:endCxn id="65544" idx="3"/>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4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0"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5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555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5553"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5554"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65555" name="AutoShape 19"/>
          <p:cNvCxnSpPr>
            <a:cxnSpLocks noChangeShapeType="1"/>
            <a:stCxn id="65553" idx="5"/>
            <a:endCxn id="6555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6" name="AutoShape 20"/>
          <p:cNvCxnSpPr>
            <a:cxnSpLocks noChangeShapeType="1"/>
            <a:stCxn id="65554" idx="6"/>
            <a:endCxn id="6555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7" name="AutoShape 21"/>
          <p:cNvCxnSpPr>
            <a:cxnSpLocks noChangeShapeType="1"/>
            <a:stCxn id="65553" idx="4"/>
            <a:endCxn id="6555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8" name="AutoShape 22"/>
          <p:cNvCxnSpPr>
            <a:cxnSpLocks noChangeShapeType="1"/>
            <a:stCxn id="65553" idx="6"/>
            <a:endCxn id="6555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9" name="AutoShape 23"/>
          <p:cNvCxnSpPr>
            <a:cxnSpLocks noChangeShapeType="1"/>
            <a:endCxn id="6555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556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556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556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E</a:t>
            </a:r>
          </a:p>
        </p:txBody>
      </p:sp>
      <p:cxnSp>
        <p:nvCxnSpPr>
          <p:cNvPr id="65565" name="AutoShape 29"/>
          <p:cNvCxnSpPr>
            <a:cxnSpLocks noChangeShapeType="1"/>
            <a:endCxn id="65544" idx="3"/>
          </p:cNvCxnSpPr>
          <p:nvPr/>
        </p:nvCxnSpPr>
        <p:spPr bwMode="auto">
          <a:xfrm flipV="1">
            <a:off x="1747838" y="3163888"/>
            <a:ext cx="1087437" cy="906462"/>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66" name="AutoShape 30"/>
          <p:cNvCxnSpPr>
            <a:cxnSpLocks noChangeShapeType="1"/>
            <a:endCxn id="65544" idx="6"/>
          </p:cNvCxnSpPr>
          <p:nvPr/>
        </p:nvCxnSpPr>
        <p:spPr bwMode="auto">
          <a:xfrm flipH="1">
            <a:off x="3078163" y="3059113"/>
            <a:ext cx="123507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7" name="Text Box 31"/>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65568" name="Text Box 32"/>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65569" name="Text Box 33"/>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65570"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5571"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65572" name="Oval 3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65573" name="Oval 3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65574" name="Oval 38"/>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Tree>
    <p:extLst>
      <p:ext uri="{BB962C8B-B14F-4D97-AF65-F5344CB8AC3E}">
        <p14:creationId xmlns:p14="http://schemas.microsoft.com/office/powerpoint/2010/main" val="3746340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5565"/>
                                        </p:tgtEl>
                                        <p:attrNameLst>
                                          <p:attrName>style.visibility</p:attrName>
                                        </p:attrNameLst>
                                      </p:cBhvr>
                                      <p:to>
                                        <p:strVal val="visible"/>
                                      </p:to>
                                    </p:set>
                                    <p:animEffect transition="in" filter="wipe(right)">
                                      <p:cBhvr>
                                        <p:cTn id="7" dur="500"/>
                                        <p:tgtEl>
                                          <p:spTgt spid="65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5566"/>
                                        </p:tgtEl>
                                        <p:attrNameLst>
                                          <p:attrName>style.visibility</p:attrName>
                                        </p:attrNameLst>
                                      </p:cBhvr>
                                      <p:to>
                                        <p:strVal val="visible"/>
                                      </p:to>
                                    </p:set>
                                    <p:animEffect transition="in" filter="wipe(left)">
                                      <p:cBhvr>
                                        <p:cTn id="12" dur="500"/>
                                        <p:tgtEl>
                                          <p:spTgt spid="65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kumimoji="0" lang="en-US" altLang="en-US"/>
              <a:t>Breadth First Search</a:t>
            </a:r>
          </a:p>
        </p:txBody>
      </p:sp>
      <p:sp>
        <p:nvSpPr>
          <p:cNvPr id="6758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G </a:t>
            </a:r>
          </a:p>
        </p:txBody>
      </p:sp>
      <p:sp>
        <p:nvSpPr>
          <p:cNvPr id="6758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67593"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594"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595"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596"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59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598"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599"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760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760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7602"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67603" name="AutoShape 19"/>
          <p:cNvCxnSpPr>
            <a:cxnSpLocks noChangeShapeType="1"/>
            <a:stCxn id="67601" idx="5"/>
            <a:endCxn id="6759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4" name="AutoShape 20"/>
          <p:cNvCxnSpPr>
            <a:cxnSpLocks noChangeShapeType="1"/>
            <a:stCxn id="67602" idx="6"/>
            <a:endCxn id="6759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5" name="AutoShape 21"/>
          <p:cNvCxnSpPr>
            <a:cxnSpLocks noChangeShapeType="1"/>
            <a:stCxn id="67601" idx="4"/>
            <a:endCxn id="6760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6" name="AutoShape 22"/>
          <p:cNvCxnSpPr>
            <a:cxnSpLocks noChangeShapeType="1"/>
            <a:stCxn id="67601" idx="6"/>
            <a:endCxn id="6760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7" name="AutoShape 23"/>
          <p:cNvCxnSpPr>
            <a:cxnSpLocks noChangeShapeType="1"/>
            <a:endCxn id="6760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0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761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761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761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E finished</a:t>
            </a:r>
          </a:p>
        </p:txBody>
      </p:sp>
      <p:sp>
        <p:nvSpPr>
          <p:cNvPr id="67613"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67614"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67615"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67616"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7617" name="Oval 33"/>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67618" name="Oval 34"/>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67619" name="Oval 35"/>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67620" name="Oval 36"/>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67621" name="Oval 37"/>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1680302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kumimoji="0" lang="en-US" altLang="en-US"/>
              <a:t>Breadth First Search</a:t>
            </a:r>
          </a:p>
        </p:txBody>
      </p:sp>
      <p:sp>
        <p:nvSpPr>
          <p:cNvPr id="6963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G </a:t>
            </a:r>
          </a:p>
        </p:txBody>
      </p:sp>
      <p:sp>
        <p:nvSpPr>
          <p:cNvPr id="6963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69641"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42"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43"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44"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4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46"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9647"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6964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69649"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69650" name="Oval 18"/>
          <p:cNvSpPr>
            <a:spLocks noChangeArrowheads="1"/>
          </p:cNvSpPr>
          <p:nvPr/>
        </p:nvSpPr>
        <p:spPr bwMode="auto">
          <a:xfrm>
            <a:off x="6016625" y="2921000"/>
            <a:ext cx="274638"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69651" name="AutoShape 19"/>
          <p:cNvCxnSpPr>
            <a:cxnSpLocks noChangeShapeType="1"/>
            <a:stCxn id="69649" idx="5"/>
            <a:endCxn id="6964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52" name="AutoShape 20"/>
          <p:cNvCxnSpPr>
            <a:cxnSpLocks noChangeShapeType="1"/>
            <a:stCxn id="69650" idx="6"/>
            <a:endCxn id="6964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53" name="AutoShape 21"/>
          <p:cNvCxnSpPr>
            <a:cxnSpLocks noChangeShapeType="1"/>
            <a:stCxn id="69649" idx="4"/>
            <a:endCxn id="6965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54" name="AutoShape 22"/>
          <p:cNvCxnSpPr>
            <a:cxnSpLocks noChangeShapeType="1"/>
            <a:stCxn id="69649" idx="6"/>
            <a:endCxn id="6964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655" name="AutoShape 23"/>
          <p:cNvCxnSpPr>
            <a:cxnSpLocks noChangeShapeType="1"/>
            <a:endCxn id="6965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965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6965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965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6966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69661"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69662"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69663"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69664" name="Text Box 32"/>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69665" name="Oval 33"/>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69666" name="Oval 34"/>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69667" name="Oval 35"/>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69668" name="Oval 36"/>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69669" name="Oval 37"/>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447889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kumimoji="0" lang="en-US" altLang="en-US"/>
              <a:t>Breadth First Search</a:t>
            </a:r>
          </a:p>
        </p:txBody>
      </p:sp>
      <p:sp>
        <p:nvSpPr>
          <p:cNvPr id="7168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endParaRPr kumimoji="1" lang="en-US" altLang="en-US" sz="2000" b="1">
              <a:latin typeface="Courier New" pitchFamily="-110" charset="0"/>
            </a:endParaRPr>
          </a:p>
        </p:txBody>
      </p:sp>
      <p:sp>
        <p:nvSpPr>
          <p:cNvPr id="7168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71689"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690"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691"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692"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69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694"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95"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7169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71697"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C</a:t>
            </a:r>
          </a:p>
        </p:txBody>
      </p:sp>
      <p:sp>
        <p:nvSpPr>
          <p:cNvPr id="71698" name="Oval 18"/>
          <p:cNvSpPr>
            <a:spLocks noChangeArrowheads="1"/>
          </p:cNvSpPr>
          <p:nvPr/>
        </p:nvSpPr>
        <p:spPr bwMode="auto">
          <a:xfrm>
            <a:off x="601662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71699" name="AutoShape 19"/>
          <p:cNvCxnSpPr>
            <a:cxnSpLocks noChangeShapeType="1"/>
            <a:stCxn id="71697" idx="5"/>
            <a:endCxn id="7169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00" name="AutoShape 20"/>
          <p:cNvCxnSpPr>
            <a:cxnSpLocks noChangeShapeType="1"/>
            <a:stCxn id="71698" idx="6"/>
            <a:endCxn id="7169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01" name="AutoShape 21"/>
          <p:cNvCxnSpPr>
            <a:cxnSpLocks noChangeShapeType="1"/>
            <a:stCxn id="71697" idx="4"/>
            <a:endCxn id="71698"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02" name="AutoShape 22"/>
          <p:cNvCxnSpPr>
            <a:cxnSpLocks noChangeShapeType="1"/>
            <a:stCxn id="71697" idx="6"/>
            <a:endCxn id="7169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03" name="AutoShape 23"/>
          <p:cNvCxnSpPr>
            <a:cxnSpLocks noChangeShapeType="1"/>
            <a:endCxn id="71698"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7170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170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170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G</a:t>
            </a:r>
          </a:p>
        </p:txBody>
      </p:sp>
      <p:sp>
        <p:nvSpPr>
          <p:cNvPr id="71709"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71710"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71711"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cxnSp>
        <p:nvCxnSpPr>
          <p:cNvPr id="71712" name="AutoShape 32"/>
          <p:cNvCxnSpPr>
            <a:cxnSpLocks noChangeShapeType="1"/>
            <a:stCxn id="71698" idx="2"/>
          </p:cNvCxnSpPr>
          <p:nvPr/>
        </p:nvCxnSpPr>
        <p:spPr bwMode="auto">
          <a:xfrm flipH="1">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13" name="AutoShape 33"/>
          <p:cNvCxnSpPr>
            <a:cxnSpLocks noChangeShapeType="1"/>
            <a:stCxn id="71698" idx="0"/>
            <a:endCxn id="71697" idx="4"/>
          </p:cNvCxnSpPr>
          <p:nvPr/>
        </p:nvCxnSpPr>
        <p:spPr bwMode="auto">
          <a:xfrm flipV="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14"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71715"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71716" name="Oval 3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71717" name="Oval 3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71718" name="Oval 38"/>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71719" name="Oval 3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2635642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71712"/>
                                        </p:tgtEl>
                                        <p:attrNameLst>
                                          <p:attrName>style.visibility</p:attrName>
                                        </p:attrNameLst>
                                      </p:cBhvr>
                                      <p:to>
                                        <p:strVal val="visible"/>
                                      </p:to>
                                    </p:set>
                                    <p:animEffect transition="in" filter="wipe(right)">
                                      <p:cBhvr>
                                        <p:cTn id="7" dur="500"/>
                                        <p:tgtEl>
                                          <p:spTgt spid="71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1713"/>
                                        </p:tgtEl>
                                        <p:attrNameLst>
                                          <p:attrName>style.visibility</p:attrName>
                                        </p:attrNameLst>
                                      </p:cBhvr>
                                      <p:to>
                                        <p:strVal val="visible"/>
                                      </p:to>
                                    </p:set>
                                    <p:animEffect transition="in" filter="wipe(down)">
                                      <p:cBhvr>
                                        <p:cTn id="12" dur="500"/>
                                        <p:tgtEl>
                                          <p:spTgt spid="7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kumimoji="0" lang="en-US" altLang="en-US"/>
              <a:t>Breadth First Search</a:t>
            </a:r>
          </a:p>
        </p:txBody>
      </p:sp>
      <p:sp>
        <p:nvSpPr>
          <p:cNvPr id="7373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C</a:t>
            </a:r>
          </a:p>
        </p:txBody>
      </p:sp>
      <p:sp>
        <p:nvSpPr>
          <p:cNvPr id="7373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73737"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38"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39"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40"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4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42"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743"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7374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73745" name="Oval 17"/>
          <p:cNvSpPr>
            <a:spLocks noChangeArrowheads="1"/>
          </p:cNvSpPr>
          <p:nvPr/>
        </p:nvSpPr>
        <p:spPr bwMode="auto">
          <a:xfrm>
            <a:off x="60182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sp>
        <p:nvSpPr>
          <p:cNvPr id="73746" name="Oval 18"/>
          <p:cNvSpPr>
            <a:spLocks noChangeArrowheads="1"/>
          </p:cNvSpPr>
          <p:nvPr/>
        </p:nvSpPr>
        <p:spPr bwMode="auto">
          <a:xfrm>
            <a:off x="601662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73747" name="AutoShape 19"/>
          <p:cNvCxnSpPr>
            <a:cxnSpLocks noChangeShapeType="1"/>
            <a:stCxn id="73745" idx="5"/>
            <a:endCxn id="7374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48" name="AutoShape 20"/>
          <p:cNvCxnSpPr>
            <a:cxnSpLocks noChangeShapeType="1"/>
            <a:stCxn id="73746" idx="6"/>
            <a:endCxn id="7374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49" name="AutoShape 21"/>
          <p:cNvCxnSpPr>
            <a:cxnSpLocks noChangeShapeType="1"/>
            <a:stCxn id="73745" idx="4"/>
            <a:endCxn id="73746"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50" name="AutoShape 22"/>
          <p:cNvCxnSpPr>
            <a:cxnSpLocks noChangeShapeType="1"/>
            <a:stCxn id="73745" idx="6"/>
            <a:endCxn id="7374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51" name="AutoShape 23"/>
          <p:cNvCxnSpPr>
            <a:cxnSpLocks noChangeShapeType="1"/>
            <a:endCxn id="73746"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75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7375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375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375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C discovered</a:t>
            </a:r>
          </a:p>
        </p:txBody>
      </p:sp>
      <p:sp>
        <p:nvSpPr>
          <p:cNvPr id="73757"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73758"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73759"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cxnSp>
        <p:nvCxnSpPr>
          <p:cNvPr id="73760" name="AutoShape 32"/>
          <p:cNvCxnSpPr>
            <a:cxnSpLocks noChangeShapeType="1"/>
            <a:stCxn id="73746" idx="2"/>
          </p:cNvCxnSpPr>
          <p:nvPr/>
        </p:nvCxnSpPr>
        <p:spPr bwMode="auto">
          <a:xfrm flipH="1">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761" name="AutoShape 33"/>
          <p:cNvCxnSpPr>
            <a:cxnSpLocks noChangeShapeType="1"/>
            <a:stCxn id="73746" idx="0"/>
            <a:endCxn id="73745" idx="4"/>
          </p:cNvCxnSpPr>
          <p:nvPr/>
        </p:nvCxnSpPr>
        <p:spPr bwMode="auto">
          <a:xfrm flipV="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762" name="Text Box 34"/>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73763"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73764"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73765"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73766"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73767"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73768"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1288965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kumimoji="0" lang="en-US" altLang="en-US"/>
              <a:t>Breadth First Search</a:t>
            </a:r>
          </a:p>
        </p:txBody>
      </p:sp>
      <p:sp>
        <p:nvSpPr>
          <p:cNvPr id="7577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C</a:t>
            </a:r>
          </a:p>
        </p:txBody>
      </p:sp>
      <p:sp>
        <p:nvSpPr>
          <p:cNvPr id="7578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75785"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86"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87"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88"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8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90"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5791" name="Oval 15"/>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H</a:t>
            </a:r>
          </a:p>
        </p:txBody>
      </p:sp>
      <p:sp>
        <p:nvSpPr>
          <p:cNvPr id="75792"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75793" name="Oval 17"/>
          <p:cNvSpPr>
            <a:spLocks noChangeArrowheads="1"/>
          </p:cNvSpPr>
          <p:nvPr/>
        </p:nvSpPr>
        <p:spPr bwMode="auto">
          <a:xfrm>
            <a:off x="60182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sp>
        <p:nvSpPr>
          <p:cNvPr id="75794" name="Oval 18"/>
          <p:cNvSpPr>
            <a:spLocks noChangeArrowheads="1"/>
          </p:cNvSpPr>
          <p:nvPr/>
        </p:nvSpPr>
        <p:spPr bwMode="auto">
          <a:xfrm>
            <a:off x="601662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75795" name="AutoShape 19"/>
          <p:cNvCxnSpPr>
            <a:cxnSpLocks noChangeShapeType="1"/>
            <a:stCxn id="75793" idx="5"/>
            <a:endCxn id="7579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96" name="AutoShape 20"/>
          <p:cNvCxnSpPr>
            <a:cxnSpLocks noChangeShapeType="1"/>
            <a:stCxn id="75794" idx="6"/>
            <a:endCxn id="7579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97" name="AutoShape 21"/>
          <p:cNvCxnSpPr>
            <a:cxnSpLocks noChangeShapeType="1"/>
            <a:stCxn id="75793" idx="4"/>
            <a:endCxn id="75794"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98" name="AutoShape 22"/>
          <p:cNvCxnSpPr>
            <a:cxnSpLocks noChangeShapeType="1"/>
            <a:stCxn id="75793" idx="6"/>
            <a:endCxn id="7579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799" name="AutoShape 23"/>
          <p:cNvCxnSpPr>
            <a:cxnSpLocks noChangeShapeType="1"/>
            <a:endCxn id="75794"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580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7580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580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580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G</a:t>
            </a:r>
          </a:p>
        </p:txBody>
      </p:sp>
      <p:sp>
        <p:nvSpPr>
          <p:cNvPr id="75805"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75806"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75807"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cxnSp>
        <p:nvCxnSpPr>
          <p:cNvPr id="75808" name="AutoShape 32"/>
          <p:cNvCxnSpPr>
            <a:cxnSpLocks noChangeShapeType="1"/>
            <a:stCxn id="75794" idx="2"/>
          </p:cNvCxnSpPr>
          <p:nvPr/>
        </p:nvCxnSpPr>
        <p:spPr bwMode="auto">
          <a:xfrm flipH="1">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809" name="AutoShape 33"/>
          <p:cNvCxnSpPr>
            <a:cxnSpLocks noChangeShapeType="1"/>
            <a:stCxn id="75794" idx="0"/>
            <a:endCxn id="75793" idx="4"/>
          </p:cNvCxnSpPr>
          <p:nvPr/>
        </p:nvCxnSpPr>
        <p:spPr bwMode="auto">
          <a:xfrm flipV="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5810" name="Text Box 34"/>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cxnSp>
        <p:nvCxnSpPr>
          <p:cNvPr id="75811" name="AutoShape 35"/>
          <p:cNvCxnSpPr>
            <a:cxnSpLocks noChangeShapeType="1"/>
            <a:stCxn id="75794" idx="6"/>
            <a:endCxn id="75791" idx="2"/>
          </p:cNvCxnSpPr>
          <p:nvPr/>
        </p:nvCxnSpPr>
        <p:spPr bwMode="auto">
          <a:xfrm>
            <a:off x="6299200" y="3059113"/>
            <a:ext cx="139382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5812" name="Text Box 36"/>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75813" name="Oval 37"/>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75814" name="Oval 3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75815" name="Oval 39"/>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75816" name="Oval 40"/>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75817" name="Oval 41"/>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3183121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5811"/>
                                        </p:tgtEl>
                                        <p:attrNameLst>
                                          <p:attrName>style.visibility</p:attrName>
                                        </p:attrNameLst>
                                      </p:cBhvr>
                                      <p:to>
                                        <p:strVal val="visible"/>
                                      </p:to>
                                    </p:set>
                                    <p:animEffect transition="in" filter="wipe(left)">
                                      <p:cBhvr>
                                        <p:cTn id="7" dur="500"/>
                                        <p:tgtEl>
                                          <p:spTgt spid="75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kumimoji="0" lang="en-US" altLang="en-US"/>
              <a:t>Breadth First Search</a:t>
            </a:r>
          </a:p>
        </p:txBody>
      </p:sp>
      <p:sp>
        <p:nvSpPr>
          <p:cNvPr id="7782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C H</a:t>
            </a:r>
          </a:p>
        </p:txBody>
      </p:sp>
      <p:sp>
        <p:nvSpPr>
          <p:cNvPr id="7782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77833"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34"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35"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36"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3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38"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39"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77840"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77841" name="Oval 17"/>
          <p:cNvSpPr>
            <a:spLocks noChangeArrowheads="1"/>
          </p:cNvSpPr>
          <p:nvPr/>
        </p:nvSpPr>
        <p:spPr bwMode="auto">
          <a:xfrm>
            <a:off x="60182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sp>
        <p:nvSpPr>
          <p:cNvPr id="77842" name="Oval 18"/>
          <p:cNvSpPr>
            <a:spLocks noChangeArrowheads="1"/>
          </p:cNvSpPr>
          <p:nvPr/>
        </p:nvSpPr>
        <p:spPr bwMode="auto">
          <a:xfrm>
            <a:off x="6016625" y="2921000"/>
            <a:ext cx="274638"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G</a:t>
            </a:r>
          </a:p>
        </p:txBody>
      </p:sp>
      <p:cxnSp>
        <p:nvCxnSpPr>
          <p:cNvPr id="77843" name="AutoShape 19"/>
          <p:cNvCxnSpPr>
            <a:cxnSpLocks noChangeShapeType="1"/>
            <a:stCxn id="77841" idx="5"/>
            <a:endCxn id="7783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44" name="AutoShape 20"/>
          <p:cNvCxnSpPr>
            <a:cxnSpLocks noChangeShapeType="1"/>
            <a:stCxn id="77842" idx="6"/>
            <a:endCxn id="7783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45" name="AutoShape 21"/>
          <p:cNvCxnSpPr>
            <a:cxnSpLocks noChangeShapeType="1"/>
            <a:stCxn id="77841" idx="4"/>
            <a:endCxn id="77842"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46" name="AutoShape 22"/>
          <p:cNvCxnSpPr>
            <a:cxnSpLocks noChangeShapeType="1"/>
            <a:stCxn id="77841" idx="6"/>
            <a:endCxn id="7784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47" name="AutoShape 23"/>
          <p:cNvCxnSpPr>
            <a:cxnSpLocks noChangeShapeType="1"/>
            <a:endCxn id="77842"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4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7785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785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785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H discovered</a:t>
            </a:r>
          </a:p>
        </p:txBody>
      </p:sp>
      <p:sp>
        <p:nvSpPr>
          <p:cNvPr id="77853"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77854"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77855"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cxnSp>
        <p:nvCxnSpPr>
          <p:cNvPr id="77856" name="AutoShape 32"/>
          <p:cNvCxnSpPr>
            <a:cxnSpLocks noChangeShapeType="1"/>
            <a:stCxn id="77842" idx="2"/>
          </p:cNvCxnSpPr>
          <p:nvPr/>
        </p:nvCxnSpPr>
        <p:spPr bwMode="auto">
          <a:xfrm flipH="1">
            <a:off x="4603750" y="3059113"/>
            <a:ext cx="1404938"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857" name="AutoShape 33"/>
          <p:cNvCxnSpPr>
            <a:cxnSpLocks noChangeShapeType="1"/>
            <a:stCxn id="77842" idx="0"/>
            <a:endCxn id="77841" idx="4"/>
          </p:cNvCxnSpPr>
          <p:nvPr/>
        </p:nvCxnSpPr>
        <p:spPr bwMode="auto">
          <a:xfrm flipV="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58" name="Text Box 34"/>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cxnSp>
        <p:nvCxnSpPr>
          <p:cNvPr id="77859" name="AutoShape 35"/>
          <p:cNvCxnSpPr>
            <a:cxnSpLocks noChangeShapeType="1"/>
            <a:stCxn id="77842" idx="6"/>
            <a:endCxn id="77839" idx="2"/>
          </p:cNvCxnSpPr>
          <p:nvPr/>
        </p:nvCxnSpPr>
        <p:spPr bwMode="auto">
          <a:xfrm>
            <a:off x="6299200" y="3059113"/>
            <a:ext cx="139382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60" name="Text Box 36"/>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77861" name="Text Box 37"/>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77862" name="Oval 38"/>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77863" name="Oval 39"/>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77864" name="Oval 40"/>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77865" name="Oval 4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77866" name="Oval 42"/>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452120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kumimoji="0" lang="en-US" altLang="en-US"/>
              <a:t>Breadth First Search</a:t>
            </a:r>
          </a:p>
        </p:txBody>
      </p:sp>
      <p:sp>
        <p:nvSpPr>
          <p:cNvPr id="7987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C H</a:t>
            </a:r>
          </a:p>
        </p:txBody>
      </p:sp>
      <p:sp>
        <p:nvSpPr>
          <p:cNvPr id="7987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79881"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82"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83"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84"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8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86"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9887"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79888"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79889" name="Oval 17"/>
          <p:cNvSpPr>
            <a:spLocks noChangeArrowheads="1"/>
          </p:cNvSpPr>
          <p:nvPr/>
        </p:nvSpPr>
        <p:spPr bwMode="auto">
          <a:xfrm>
            <a:off x="60182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sp>
        <p:nvSpPr>
          <p:cNvPr id="79890" name="Oval 18"/>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cxnSp>
        <p:nvCxnSpPr>
          <p:cNvPr id="79891" name="AutoShape 19"/>
          <p:cNvCxnSpPr>
            <a:cxnSpLocks noChangeShapeType="1"/>
            <a:stCxn id="79889" idx="5"/>
            <a:endCxn id="7988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92" name="AutoShape 20"/>
          <p:cNvCxnSpPr>
            <a:cxnSpLocks noChangeShapeType="1"/>
            <a:stCxn id="79890" idx="6"/>
            <a:endCxn id="7988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93" name="AutoShape 21"/>
          <p:cNvCxnSpPr>
            <a:cxnSpLocks noChangeShapeType="1"/>
            <a:stCxn id="79889" idx="4"/>
            <a:endCxn id="79890" idx="0"/>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94" name="AutoShape 22"/>
          <p:cNvCxnSpPr>
            <a:cxnSpLocks noChangeShapeType="1"/>
            <a:stCxn id="79889" idx="6"/>
            <a:endCxn id="7988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895" name="AutoShape 23"/>
          <p:cNvCxnSpPr>
            <a:cxnSpLocks noChangeShapeType="1"/>
            <a:endCxn id="79890" idx="2"/>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989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7989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989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7990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G finished</a:t>
            </a:r>
          </a:p>
        </p:txBody>
      </p:sp>
      <p:sp>
        <p:nvSpPr>
          <p:cNvPr id="79901"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79902"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79903"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79904"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79905"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79906"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79907"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79908" name="Oval 3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79909" name="Oval 3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79910" name="Oval 38"/>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79911" name="Oval 3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Tree>
    <p:extLst>
      <p:ext uri="{BB962C8B-B14F-4D97-AF65-F5344CB8AC3E}">
        <p14:creationId xmlns:p14="http://schemas.microsoft.com/office/powerpoint/2010/main" val="130985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Operations on Graphs</a:t>
            </a:r>
          </a:p>
        </p:txBody>
      </p:sp>
      <p:sp>
        <p:nvSpPr>
          <p:cNvPr id="3" name="Content Placeholder 2"/>
          <p:cNvSpPr>
            <a:spLocks noGrp="1"/>
          </p:cNvSpPr>
          <p:nvPr>
            <p:ph idx="1"/>
          </p:nvPr>
        </p:nvSpPr>
        <p:spPr>
          <a:xfrm>
            <a:off x="457200" y="762000"/>
            <a:ext cx="8229600" cy="5867400"/>
          </a:xfrm>
        </p:spPr>
        <p:txBody>
          <a:bodyPr>
            <a:normAutofit/>
          </a:bodyPr>
          <a:lstStyle/>
          <a:p>
            <a:pPr marL="0" indent="0" algn="just">
              <a:buNone/>
            </a:pPr>
            <a:r>
              <a:rPr lang="en-US" sz="2400" b="1" dirty="0"/>
              <a:t> a and b are nodes in a graph.</a:t>
            </a:r>
          </a:p>
          <a:p>
            <a:pPr marL="457200" indent="-457200" algn="just">
              <a:buAutoNum type="arabicPeriod"/>
            </a:pPr>
            <a:endParaRPr lang="en-US" sz="2400" dirty="0"/>
          </a:p>
          <a:p>
            <a:pPr marL="457200" indent="-457200" algn="just">
              <a:buAutoNum type="arabicPeriod"/>
            </a:pPr>
            <a:r>
              <a:rPr lang="en-US" sz="2400" dirty="0"/>
              <a:t>join(</a:t>
            </a:r>
            <a:r>
              <a:rPr lang="en-US" sz="2400" dirty="0" err="1"/>
              <a:t>a,b</a:t>
            </a:r>
            <a:r>
              <a:rPr lang="en-US" sz="2400" dirty="0"/>
              <a:t>) – adds an arc from node a to node b if one does not already exist.</a:t>
            </a:r>
          </a:p>
          <a:p>
            <a:pPr marL="514350" indent="-514350" algn="just">
              <a:buAutoNum type="arabicPeriod"/>
            </a:pPr>
            <a:endParaRPr lang="en-US" sz="2400" dirty="0"/>
          </a:p>
          <a:p>
            <a:pPr marL="514350" indent="-514350" algn="just">
              <a:buAutoNum type="arabicPeriod"/>
            </a:pPr>
            <a:r>
              <a:rPr lang="en-US" sz="2400" dirty="0" err="1"/>
              <a:t>joinwt</a:t>
            </a:r>
            <a:r>
              <a:rPr lang="en-US" sz="2400" dirty="0"/>
              <a:t>(</a:t>
            </a:r>
            <a:r>
              <a:rPr lang="en-US" sz="2400" dirty="0" err="1"/>
              <a:t>a,b,x</a:t>
            </a:r>
            <a:r>
              <a:rPr lang="en-US" sz="2400" dirty="0"/>
              <a:t>) – adds an arc from a to b with weight x in a weighted graph.</a:t>
            </a:r>
          </a:p>
          <a:p>
            <a:pPr marL="514350" indent="-514350" algn="just">
              <a:buAutoNum type="arabicPeriod"/>
            </a:pPr>
            <a:endParaRPr lang="en-US" sz="2400" dirty="0"/>
          </a:p>
          <a:p>
            <a:pPr marL="514350" indent="-514350" algn="just">
              <a:buAutoNum type="arabicPeriod"/>
            </a:pPr>
            <a:r>
              <a:rPr lang="en-US" sz="2400" dirty="0" err="1"/>
              <a:t>remv</a:t>
            </a:r>
            <a:r>
              <a:rPr lang="en-US" sz="2400" dirty="0"/>
              <a:t>( </a:t>
            </a:r>
            <a:r>
              <a:rPr lang="en-US" sz="2400" dirty="0" err="1"/>
              <a:t>a,b</a:t>
            </a:r>
            <a:r>
              <a:rPr lang="en-US" sz="2400" dirty="0"/>
              <a:t>) – remove an arc from a to b if exists.</a:t>
            </a:r>
          </a:p>
          <a:p>
            <a:pPr marL="514350" indent="-514350" algn="just">
              <a:buAutoNum type="arabicPeriod"/>
            </a:pPr>
            <a:endParaRPr lang="en-US" sz="2400" dirty="0"/>
          </a:p>
          <a:p>
            <a:pPr marL="514350" indent="-514350" algn="just">
              <a:buAutoNum type="arabicPeriod"/>
            </a:pPr>
            <a:r>
              <a:rPr lang="en-US" sz="2400" dirty="0"/>
              <a:t>adjacent(</a:t>
            </a:r>
            <a:r>
              <a:rPr lang="en-US" sz="2400" dirty="0" err="1"/>
              <a:t>a,b</a:t>
            </a:r>
            <a:r>
              <a:rPr lang="en-US" sz="2400" dirty="0"/>
              <a:t>) – returns true if node a and b are adjacent to each other, false otherwise.</a:t>
            </a:r>
          </a:p>
          <a:p>
            <a:pPr marL="0" indent="0" algn="just">
              <a:buNone/>
            </a:pPr>
            <a:endParaRPr lang="en-US" sz="2400" dirty="0"/>
          </a:p>
          <a:p>
            <a:pPr marL="514350" indent="-514350" algn="just">
              <a:buAutoNum type="arabicPeriod"/>
            </a:pPr>
            <a:endParaRPr lang="en-US" dirty="0"/>
          </a:p>
        </p:txBody>
      </p:sp>
    </p:spTree>
    <p:extLst>
      <p:ext uri="{BB962C8B-B14F-4D97-AF65-F5344CB8AC3E}">
        <p14:creationId xmlns:p14="http://schemas.microsoft.com/office/powerpoint/2010/main" val="2237149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kumimoji="0" lang="en-US" altLang="en-US"/>
              <a:t>Breadth First Search</a:t>
            </a:r>
          </a:p>
        </p:txBody>
      </p:sp>
      <p:sp>
        <p:nvSpPr>
          <p:cNvPr id="8192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C H</a:t>
            </a:r>
          </a:p>
        </p:txBody>
      </p:sp>
      <p:sp>
        <p:nvSpPr>
          <p:cNvPr id="8192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81929"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30"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31"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32"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3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34"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1935"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81936"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81937" name="Oval 17"/>
          <p:cNvSpPr>
            <a:spLocks noChangeArrowheads="1"/>
          </p:cNvSpPr>
          <p:nvPr/>
        </p:nvSpPr>
        <p:spPr bwMode="auto">
          <a:xfrm>
            <a:off x="60182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cxnSp>
        <p:nvCxnSpPr>
          <p:cNvPr id="81939" name="AutoShape 19"/>
          <p:cNvCxnSpPr>
            <a:cxnSpLocks noChangeShapeType="1"/>
            <a:stCxn id="81937" idx="5"/>
            <a:endCxn id="8193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40" name="AutoShape 20"/>
          <p:cNvCxnSpPr>
            <a:cxnSpLocks noChangeShapeType="1"/>
            <a:endCxn id="8193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41" name="AutoShape 21"/>
          <p:cNvCxnSpPr>
            <a:cxnSpLocks noChangeShapeType="1"/>
            <a:stCxn id="81937" idx="4"/>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42" name="AutoShape 22"/>
          <p:cNvCxnSpPr>
            <a:cxnSpLocks noChangeShapeType="1"/>
            <a:stCxn id="81937" idx="6"/>
            <a:endCxn id="8193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43"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194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8194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194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194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81949"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81950"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81951"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81952"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1953"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1954" name="Text Box 34"/>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81955" name="Oval 35"/>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81956" name="Oval 36"/>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81957" name="Oval 37"/>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81958" name="Oval 38"/>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81959" name="Oval 39"/>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81960" name="Oval 40"/>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Tree>
    <p:extLst>
      <p:ext uri="{BB962C8B-B14F-4D97-AF65-F5344CB8AC3E}">
        <p14:creationId xmlns:p14="http://schemas.microsoft.com/office/powerpoint/2010/main" val="16407660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kumimoji="0" lang="en-US" altLang="en-US"/>
              <a:t>Breadth First Search</a:t>
            </a:r>
          </a:p>
        </p:txBody>
      </p:sp>
      <p:sp>
        <p:nvSpPr>
          <p:cNvPr id="8397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H</a:t>
            </a:r>
          </a:p>
        </p:txBody>
      </p:sp>
      <p:sp>
        <p:nvSpPr>
          <p:cNvPr id="8397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83977"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78"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79"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80"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8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82"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3983"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83984" name="Oval 16"/>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D</a:t>
            </a:r>
          </a:p>
        </p:txBody>
      </p:sp>
      <p:sp>
        <p:nvSpPr>
          <p:cNvPr id="83985" name="Oval 17"/>
          <p:cNvSpPr>
            <a:spLocks noChangeArrowheads="1"/>
          </p:cNvSpPr>
          <p:nvPr/>
        </p:nvSpPr>
        <p:spPr bwMode="auto">
          <a:xfrm>
            <a:off x="6018213" y="1509713"/>
            <a:ext cx="274637" cy="274637"/>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cxnSp>
        <p:nvCxnSpPr>
          <p:cNvPr id="83987" name="AutoShape 19"/>
          <p:cNvCxnSpPr>
            <a:cxnSpLocks noChangeShapeType="1"/>
            <a:stCxn id="83985" idx="5"/>
            <a:endCxn id="83983"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88" name="AutoShape 20"/>
          <p:cNvCxnSpPr>
            <a:cxnSpLocks noChangeShapeType="1"/>
            <a:endCxn id="83983"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89" name="AutoShape 21"/>
          <p:cNvCxnSpPr>
            <a:cxnSpLocks noChangeShapeType="1"/>
            <a:stCxn id="83985" idx="4"/>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90" name="AutoShape 22"/>
          <p:cNvCxnSpPr>
            <a:cxnSpLocks noChangeShapeType="1"/>
            <a:stCxn id="83985" idx="6"/>
            <a:endCxn id="8398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3991"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399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8399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399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399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C</a:t>
            </a:r>
          </a:p>
        </p:txBody>
      </p:sp>
      <p:sp>
        <p:nvSpPr>
          <p:cNvPr id="83997"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83998"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83999"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84000"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4001"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cxnSp>
        <p:nvCxnSpPr>
          <p:cNvPr id="84002" name="AutoShape 34"/>
          <p:cNvCxnSpPr>
            <a:cxnSpLocks noChangeShapeType="1"/>
            <a:stCxn id="83985" idx="4"/>
          </p:cNvCxnSpPr>
          <p:nvPr/>
        </p:nvCxnSpPr>
        <p:spPr bwMode="auto">
          <a:xfrm flipH="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4003" name="AutoShape 35"/>
          <p:cNvCxnSpPr>
            <a:cxnSpLocks noChangeShapeType="1"/>
            <a:stCxn id="83985" idx="5"/>
            <a:endCxn id="83983" idx="1"/>
          </p:cNvCxnSpPr>
          <p:nvPr/>
        </p:nvCxnSpPr>
        <p:spPr bwMode="auto">
          <a:xfrm>
            <a:off x="6253163" y="1752600"/>
            <a:ext cx="1487487" cy="120015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4004" name="AutoShape 36"/>
          <p:cNvCxnSpPr>
            <a:cxnSpLocks noChangeShapeType="1"/>
            <a:stCxn id="83985" idx="6"/>
            <a:endCxn id="83984" idx="2"/>
          </p:cNvCxnSpPr>
          <p:nvPr/>
        </p:nvCxnSpPr>
        <p:spPr bwMode="auto">
          <a:xfrm>
            <a:off x="6300788" y="1647825"/>
            <a:ext cx="1398587"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4005" name="Text Box 37"/>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84006" name="Oval 38"/>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84007" name="Oval 39"/>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84008" name="Oval 40"/>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84009" name="Oval 4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84010" name="Oval 42"/>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84011" name="Oval 43"/>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Tree>
    <p:extLst>
      <p:ext uri="{BB962C8B-B14F-4D97-AF65-F5344CB8AC3E}">
        <p14:creationId xmlns:p14="http://schemas.microsoft.com/office/powerpoint/2010/main" val="3926402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002"/>
                                        </p:tgtEl>
                                        <p:attrNameLst>
                                          <p:attrName>style.visibility</p:attrName>
                                        </p:attrNameLst>
                                      </p:cBhvr>
                                      <p:to>
                                        <p:strVal val="visible"/>
                                      </p:to>
                                    </p:set>
                                    <p:animEffect transition="in" filter="wipe(up)">
                                      <p:cBhvr>
                                        <p:cTn id="7" dur="500"/>
                                        <p:tgtEl>
                                          <p:spTgt spid="84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4003"/>
                                        </p:tgtEl>
                                        <p:attrNameLst>
                                          <p:attrName>style.visibility</p:attrName>
                                        </p:attrNameLst>
                                      </p:cBhvr>
                                      <p:to>
                                        <p:strVal val="visible"/>
                                      </p:to>
                                    </p:set>
                                    <p:animEffect transition="in" filter="wipe(left)">
                                      <p:cBhvr>
                                        <p:cTn id="12" dur="500"/>
                                        <p:tgtEl>
                                          <p:spTgt spid="840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4004"/>
                                        </p:tgtEl>
                                        <p:attrNameLst>
                                          <p:attrName>style.visibility</p:attrName>
                                        </p:attrNameLst>
                                      </p:cBhvr>
                                      <p:to>
                                        <p:strVal val="visible"/>
                                      </p:to>
                                    </p:set>
                                    <p:animEffect transition="in" filter="wipe(left)">
                                      <p:cBhvr>
                                        <p:cTn id="17" dur="500"/>
                                        <p:tgtEl>
                                          <p:spTgt spid="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kumimoji="0" lang="en-US" altLang="en-US"/>
              <a:t>Breadth First Search</a:t>
            </a:r>
          </a:p>
        </p:txBody>
      </p:sp>
      <p:sp>
        <p:nvSpPr>
          <p:cNvPr id="8601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H D</a:t>
            </a:r>
          </a:p>
        </p:txBody>
      </p:sp>
      <p:sp>
        <p:nvSpPr>
          <p:cNvPr id="8602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86025"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26"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27"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28"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2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30"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6031"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86032"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sp>
        <p:nvSpPr>
          <p:cNvPr id="86033" name="Oval 17"/>
          <p:cNvSpPr>
            <a:spLocks noChangeArrowheads="1"/>
          </p:cNvSpPr>
          <p:nvPr/>
        </p:nvSpPr>
        <p:spPr bwMode="auto">
          <a:xfrm>
            <a:off x="6018213" y="1509713"/>
            <a:ext cx="274637" cy="274637"/>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C</a:t>
            </a:r>
          </a:p>
        </p:txBody>
      </p:sp>
      <p:cxnSp>
        <p:nvCxnSpPr>
          <p:cNvPr id="86035" name="AutoShape 19"/>
          <p:cNvCxnSpPr>
            <a:cxnSpLocks noChangeShapeType="1"/>
            <a:stCxn id="86033" idx="5"/>
            <a:endCxn id="86031"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36" name="AutoShape 20"/>
          <p:cNvCxnSpPr>
            <a:cxnSpLocks noChangeShapeType="1"/>
            <a:endCxn id="86031"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37" name="AutoShape 21"/>
          <p:cNvCxnSpPr>
            <a:cxnSpLocks noChangeShapeType="1"/>
            <a:stCxn id="86033" idx="4"/>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38" name="AutoShape 22"/>
          <p:cNvCxnSpPr>
            <a:cxnSpLocks noChangeShapeType="1"/>
            <a:stCxn id="86033" idx="6"/>
            <a:endCxn id="8603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39"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604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8604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604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604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 discovered</a:t>
            </a:r>
          </a:p>
        </p:txBody>
      </p:sp>
      <p:sp>
        <p:nvSpPr>
          <p:cNvPr id="86045"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86046"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86047"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86048"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6049"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cxnSp>
        <p:nvCxnSpPr>
          <p:cNvPr id="86050" name="AutoShape 34"/>
          <p:cNvCxnSpPr>
            <a:cxnSpLocks noChangeShapeType="1"/>
            <a:stCxn id="86033" idx="4"/>
          </p:cNvCxnSpPr>
          <p:nvPr/>
        </p:nvCxnSpPr>
        <p:spPr bwMode="auto">
          <a:xfrm flipH="1">
            <a:off x="6154738" y="1792288"/>
            <a:ext cx="1587" cy="1120775"/>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51" name="AutoShape 35"/>
          <p:cNvCxnSpPr>
            <a:cxnSpLocks noChangeShapeType="1"/>
            <a:stCxn id="86033" idx="5"/>
            <a:endCxn id="86031" idx="1"/>
          </p:cNvCxnSpPr>
          <p:nvPr/>
        </p:nvCxnSpPr>
        <p:spPr bwMode="auto">
          <a:xfrm>
            <a:off x="6253163" y="1752600"/>
            <a:ext cx="1487487" cy="120015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052" name="AutoShape 36"/>
          <p:cNvCxnSpPr>
            <a:cxnSpLocks noChangeShapeType="1"/>
            <a:stCxn id="86033" idx="6"/>
            <a:endCxn id="86032" idx="2"/>
          </p:cNvCxnSpPr>
          <p:nvPr/>
        </p:nvCxnSpPr>
        <p:spPr bwMode="auto">
          <a:xfrm>
            <a:off x="6300788" y="1647825"/>
            <a:ext cx="1398587"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6053" name="Text Box 37"/>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86054" name="Text Box 38"/>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86055" name="Oval 39"/>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86056" name="Oval 40"/>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86057" name="Oval 41"/>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86058" name="Oval 42"/>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86059" name="Oval 43"/>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86060" name="Oval 44"/>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Tree>
    <p:extLst>
      <p:ext uri="{BB962C8B-B14F-4D97-AF65-F5344CB8AC3E}">
        <p14:creationId xmlns:p14="http://schemas.microsoft.com/office/powerpoint/2010/main" val="2965779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kumimoji="0" lang="en-US" altLang="en-US"/>
              <a:t>Breadth First Search</a:t>
            </a:r>
          </a:p>
        </p:txBody>
      </p:sp>
      <p:sp>
        <p:nvSpPr>
          <p:cNvPr id="8806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H D</a:t>
            </a:r>
          </a:p>
        </p:txBody>
      </p:sp>
      <p:sp>
        <p:nvSpPr>
          <p:cNvPr id="8806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88073"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4"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5"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6"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8"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8079"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88080"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sp>
        <p:nvSpPr>
          <p:cNvPr id="88081" name="Oval 17"/>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cxnSp>
        <p:nvCxnSpPr>
          <p:cNvPr id="88083" name="AutoShape 19"/>
          <p:cNvCxnSpPr>
            <a:cxnSpLocks noChangeShapeType="1"/>
            <a:stCxn id="88081" idx="5"/>
            <a:endCxn id="88079"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84" name="AutoShape 20"/>
          <p:cNvCxnSpPr>
            <a:cxnSpLocks noChangeShapeType="1"/>
            <a:endCxn id="88079"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85" name="AutoShape 21"/>
          <p:cNvCxnSpPr>
            <a:cxnSpLocks noChangeShapeType="1"/>
            <a:stCxn id="88081" idx="4"/>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86" name="AutoShape 22"/>
          <p:cNvCxnSpPr>
            <a:cxnSpLocks noChangeShapeType="1"/>
            <a:stCxn id="88081" idx="6"/>
            <a:endCxn id="8808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87"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808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8809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809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8809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C finished</a:t>
            </a:r>
          </a:p>
        </p:txBody>
      </p:sp>
      <p:sp>
        <p:nvSpPr>
          <p:cNvPr id="88093"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88094"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88095"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88096"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8097"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88098"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88099"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88100"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88101"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88102"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88103"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88104"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88105"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Tree>
    <p:extLst>
      <p:ext uri="{BB962C8B-B14F-4D97-AF65-F5344CB8AC3E}">
        <p14:creationId xmlns:p14="http://schemas.microsoft.com/office/powerpoint/2010/main" val="164157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kumimoji="0" lang="en-US" altLang="en-US"/>
              <a:t>Breadth First Search</a:t>
            </a:r>
          </a:p>
        </p:txBody>
      </p:sp>
      <p:sp>
        <p:nvSpPr>
          <p:cNvPr id="9011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H D</a:t>
            </a:r>
          </a:p>
        </p:txBody>
      </p:sp>
      <p:sp>
        <p:nvSpPr>
          <p:cNvPr id="9011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90121"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22"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23"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24"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2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26"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0127" name="Oval 15"/>
          <p:cNvSpPr>
            <a:spLocks noChangeArrowheads="1"/>
          </p:cNvSpPr>
          <p:nvPr/>
        </p:nvSpPr>
        <p:spPr bwMode="auto">
          <a:xfrm>
            <a:off x="7700963" y="2921000"/>
            <a:ext cx="274637" cy="274638"/>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90128"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cxnSp>
        <p:nvCxnSpPr>
          <p:cNvPr id="90131" name="AutoShape 19"/>
          <p:cNvCxnSpPr>
            <a:cxnSpLocks noChangeShapeType="1"/>
            <a:endCxn id="90127"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32" name="AutoShape 20"/>
          <p:cNvCxnSpPr>
            <a:cxnSpLocks noChangeShapeType="1"/>
            <a:endCxn id="90127"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33"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34" name="AutoShape 22"/>
          <p:cNvCxnSpPr>
            <a:cxnSpLocks noChangeShapeType="1"/>
            <a:endCxn id="90128"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135"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013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9013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013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014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get next vertex</a:t>
            </a:r>
          </a:p>
        </p:txBody>
      </p:sp>
      <p:sp>
        <p:nvSpPr>
          <p:cNvPr id="90141"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90142"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90143"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90144"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0145"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0146"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90147"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90148"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90149"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90150"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90151"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90152"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90153"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90154" name="Oval 42"/>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2243512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kumimoji="0" lang="en-US" altLang="en-US"/>
              <a:t>Breadth First Search</a:t>
            </a:r>
          </a:p>
        </p:txBody>
      </p:sp>
      <p:sp>
        <p:nvSpPr>
          <p:cNvPr id="92163"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D</a:t>
            </a:r>
          </a:p>
        </p:txBody>
      </p:sp>
      <p:sp>
        <p:nvSpPr>
          <p:cNvPr id="92164"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92169"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70"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71"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72"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73"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74"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2175" name="Oval 15"/>
          <p:cNvSpPr>
            <a:spLocks noChangeArrowheads="1"/>
          </p:cNvSpPr>
          <p:nvPr/>
        </p:nvSpPr>
        <p:spPr bwMode="auto">
          <a:xfrm>
            <a:off x="7700963" y="2921000"/>
            <a:ext cx="274637" cy="274638"/>
          </a:xfrm>
          <a:prstGeom prst="ellipse">
            <a:avLst/>
          </a:prstGeom>
          <a:solidFill>
            <a:schemeClr val="accent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H</a:t>
            </a:r>
          </a:p>
        </p:txBody>
      </p:sp>
      <p:sp>
        <p:nvSpPr>
          <p:cNvPr id="92176"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cxnSp>
        <p:nvCxnSpPr>
          <p:cNvPr id="92179" name="AutoShape 19"/>
          <p:cNvCxnSpPr>
            <a:cxnSpLocks noChangeShapeType="1"/>
            <a:endCxn id="92175" idx="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80" name="AutoShape 20"/>
          <p:cNvCxnSpPr>
            <a:cxnSpLocks noChangeShapeType="1"/>
            <a:endCxn id="92175" idx="2"/>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81"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82" name="AutoShape 22"/>
          <p:cNvCxnSpPr>
            <a:cxnSpLocks noChangeShapeType="1"/>
            <a:endCxn id="92176"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83"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2184"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92186"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2187"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2188"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H</a:t>
            </a:r>
          </a:p>
        </p:txBody>
      </p:sp>
      <p:sp>
        <p:nvSpPr>
          <p:cNvPr id="92189"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92190"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92191"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92192"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2193"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2194"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cxnSp>
        <p:nvCxnSpPr>
          <p:cNvPr id="92195" name="AutoShape 35"/>
          <p:cNvCxnSpPr>
            <a:cxnSpLocks noChangeShapeType="1"/>
            <a:endCxn id="92175" idx="2"/>
          </p:cNvCxnSpPr>
          <p:nvPr/>
        </p:nvCxnSpPr>
        <p:spPr bwMode="auto">
          <a:xfrm>
            <a:off x="6299200" y="3059113"/>
            <a:ext cx="1393825"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96" name="AutoShape 36"/>
          <p:cNvCxnSpPr>
            <a:cxnSpLocks noChangeShapeType="1"/>
            <a:endCxn id="92175" idx="1"/>
          </p:cNvCxnSpPr>
          <p:nvPr/>
        </p:nvCxnSpPr>
        <p:spPr bwMode="auto">
          <a:xfrm>
            <a:off x="6253163" y="1752600"/>
            <a:ext cx="1487487" cy="120015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2197" name="Text Box 37"/>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92198" name="Oval 38"/>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92199" name="Oval 39"/>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92200" name="Oval 40"/>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92201" name="Oval 41"/>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92202" name="Oval 42"/>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92203" name="Oval 43"/>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92204" name="Oval 44"/>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4014927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2195"/>
                                        </p:tgtEl>
                                        <p:attrNameLst>
                                          <p:attrName>style.visibility</p:attrName>
                                        </p:attrNameLst>
                                      </p:cBhvr>
                                      <p:to>
                                        <p:strVal val="visible"/>
                                      </p:to>
                                    </p:set>
                                    <p:animEffect transition="in" filter="wipe(right)">
                                      <p:cBhvr>
                                        <p:cTn id="7" dur="500"/>
                                        <p:tgtEl>
                                          <p:spTgt spid="92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2196"/>
                                        </p:tgtEl>
                                        <p:attrNameLst>
                                          <p:attrName>style.visibility</p:attrName>
                                        </p:attrNameLst>
                                      </p:cBhvr>
                                      <p:to>
                                        <p:strVal val="visible"/>
                                      </p:to>
                                    </p:set>
                                    <p:animEffect transition="in" filter="wipe(down)">
                                      <p:cBhvr>
                                        <p:cTn id="12" dur="500"/>
                                        <p:tgtEl>
                                          <p:spTgt spid="92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kumimoji="0" lang="en-US" altLang="en-US"/>
              <a:t>Breadth First Search</a:t>
            </a:r>
          </a:p>
        </p:txBody>
      </p:sp>
      <p:sp>
        <p:nvSpPr>
          <p:cNvPr id="94211"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D</a:t>
            </a:r>
          </a:p>
        </p:txBody>
      </p:sp>
      <p:sp>
        <p:nvSpPr>
          <p:cNvPr id="94212"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94217"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18"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19"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20"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21"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22"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4224"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cxnSp>
        <p:nvCxnSpPr>
          <p:cNvPr id="94227" name="AutoShape 19"/>
          <p:cNvCxnSpPr>
            <a:cxnSpLocks noChangeShapeType="1"/>
            <a:stCxn id="94252" idx="5"/>
          </p:cNvCxnSpPr>
          <p:nvPr/>
        </p:nvCxnSpPr>
        <p:spPr bwMode="auto">
          <a:xfrm>
            <a:off x="6253163" y="1752600"/>
            <a:ext cx="1489075" cy="121443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28" name="AutoShape 20"/>
          <p:cNvCxnSpPr>
            <a:cxnSpLocks noChangeShapeType="1"/>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29" name="AutoShape 21"/>
          <p:cNvCxnSpPr>
            <a:cxnSpLocks noChangeShapeType="1"/>
            <a:stCxn id="94252" idx="4"/>
          </p:cNvCxnSpPr>
          <p:nvPr/>
        </p:nvCxnSpPr>
        <p:spPr bwMode="auto">
          <a:xfrm>
            <a:off x="6156325" y="1792288"/>
            <a:ext cx="0" cy="11350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30" name="AutoShape 22"/>
          <p:cNvCxnSpPr>
            <a:cxnSpLocks noChangeShapeType="1"/>
            <a:stCxn id="94252" idx="6"/>
            <a:endCxn id="94224"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4231"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4232"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94234"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4235"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4236"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finished H</a:t>
            </a:r>
          </a:p>
        </p:txBody>
      </p:sp>
      <p:sp>
        <p:nvSpPr>
          <p:cNvPr id="94237"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94238"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94239"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94240"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4241"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4242"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94243"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94244"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94245"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94246"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94247"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94248"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94249"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94250" name="Oval 42"/>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94252" name="Oval 44"/>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12726626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kumimoji="0" lang="en-US" altLang="en-US"/>
              <a:t>Breadth First Search</a:t>
            </a:r>
          </a:p>
        </p:txBody>
      </p:sp>
      <p:sp>
        <p:nvSpPr>
          <p:cNvPr id="96259"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D</a:t>
            </a:r>
          </a:p>
        </p:txBody>
      </p:sp>
      <p:sp>
        <p:nvSpPr>
          <p:cNvPr id="96260"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96265"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66"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67"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68"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69"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70"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6272"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cxnSp>
        <p:nvCxnSpPr>
          <p:cNvPr id="96275" name="AutoShape 19"/>
          <p:cNvCxnSpPr>
            <a:cxnSpLocks noChangeShapeType="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76" name="AutoShape 20"/>
          <p:cNvCxnSpPr>
            <a:cxnSpLocks noChangeShapeType="1"/>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77"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78" name="AutoShape 22"/>
          <p:cNvCxnSpPr>
            <a:cxnSpLocks noChangeShapeType="1"/>
            <a:endCxn id="96272"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6279"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6280"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96282"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6283"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6284"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dequeue next vertex</a:t>
            </a:r>
          </a:p>
        </p:txBody>
      </p:sp>
      <p:sp>
        <p:nvSpPr>
          <p:cNvPr id="96285"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96286"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96287"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96288"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6289"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6290"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96291"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96292"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96293"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96294"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96295"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96296"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96297"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96298" name="Oval 42"/>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96299" name="Oval 43"/>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2143045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kumimoji="0" lang="en-US" altLang="en-US"/>
              <a:t>Breadth First Search</a:t>
            </a:r>
          </a:p>
        </p:txBody>
      </p:sp>
      <p:sp>
        <p:nvSpPr>
          <p:cNvPr id="98307"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t>
            </a:r>
          </a:p>
        </p:txBody>
      </p:sp>
      <p:sp>
        <p:nvSpPr>
          <p:cNvPr id="98308"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98313"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14"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15"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16"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17"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18"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8320" name="Oval 16"/>
          <p:cNvSpPr>
            <a:spLocks noChangeArrowheads="1"/>
          </p:cNvSpPr>
          <p:nvPr/>
        </p:nvSpPr>
        <p:spPr bwMode="auto">
          <a:xfrm>
            <a:off x="7707313" y="1509713"/>
            <a:ext cx="274637" cy="274637"/>
          </a:xfrm>
          <a:prstGeom prst="ellipse">
            <a:avLst/>
          </a:prstGeom>
          <a:solidFill>
            <a:srgbClr val="0033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D</a:t>
            </a:r>
          </a:p>
        </p:txBody>
      </p:sp>
      <p:cxnSp>
        <p:nvCxnSpPr>
          <p:cNvPr id="98323" name="AutoShape 19"/>
          <p:cNvCxnSpPr>
            <a:cxnSpLocks noChangeShapeType="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24" name="AutoShape 20"/>
          <p:cNvCxnSpPr>
            <a:cxnSpLocks noChangeShapeType="1"/>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25"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26" name="AutoShape 22"/>
          <p:cNvCxnSpPr>
            <a:cxnSpLocks noChangeShapeType="1"/>
            <a:endCxn id="98320" idx="2"/>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327"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8328"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98330"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8331"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98332"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visit neighbors of D</a:t>
            </a:r>
          </a:p>
        </p:txBody>
      </p:sp>
      <p:sp>
        <p:nvSpPr>
          <p:cNvPr id="98333"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98334"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98335"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98336"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8337"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98338"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cxnSp>
        <p:nvCxnSpPr>
          <p:cNvPr id="98339" name="AutoShape 35"/>
          <p:cNvCxnSpPr>
            <a:cxnSpLocks noChangeShapeType="1"/>
            <a:endCxn id="98320" idx="2"/>
          </p:cNvCxnSpPr>
          <p:nvPr/>
        </p:nvCxnSpPr>
        <p:spPr bwMode="auto">
          <a:xfrm>
            <a:off x="6300788" y="1647825"/>
            <a:ext cx="1398587" cy="0"/>
          </a:xfrm>
          <a:prstGeom prst="straightConnector1">
            <a:avLst/>
          </a:prstGeom>
          <a:noFill/>
          <a:ln w="762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8340" name="Text Box 36"/>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98341" name="Oval 37"/>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98342" name="Oval 38"/>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98343" name="Oval 39"/>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98344" name="Oval 40"/>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98345" name="Oval 41"/>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98346" name="Oval 42"/>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98347" name="Oval 43"/>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98348" name="Oval 44"/>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Tree>
    <p:extLst>
      <p:ext uri="{BB962C8B-B14F-4D97-AF65-F5344CB8AC3E}">
        <p14:creationId xmlns:p14="http://schemas.microsoft.com/office/powerpoint/2010/main" val="4251904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8339"/>
                                        </p:tgtEl>
                                        <p:attrNameLst>
                                          <p:attrName>style.visibility</p:attrName>
                                        </p:attrNameLst>
                                      </p:cBhvr>
                                      <p:to>
                                        <p:strVal val="visible"/>
                                      </p:to>
                                    </p:set>
                                    <p:animEffect transition="in" filter="wipe(right)">
                                      <p:cBhvr>
                                        <p:cTn id="7" dur="500"/>
                                        <p:tgtEl>
                                          <p:spTgt spid="98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kumimoji="0" lang="en-US" altLang="en-US"/>
              <a:t>Breadth First Search</a:t>
            </a:r>
          </a:p>
        </p:txBody>
      </p:sp>
      <p:sp>
        <p:nvSpPr>
          <p:cNvPr id="100355" name="Text Box 3"/>
          <p:cNvSpPr txBox="1">
            <a:spLocks noChangeArrowheads="1"/>
          </p:cNvSpPr>
          <p:nvPr/>
        </p:nvSpPr>
        <p:spPr bwMode="auto">
          <a:xfrm>
            <a:off x="4025900" y="5372100"/>
            <a:ext cx="3860800" cy="4445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spcBef>
                <a:spcPct val="50000"/>
              </a:spcBef>
            </a:pPr>
            <a:r>
              <a:rPr kumimoji="1" lang="en-US" altLang="en-US" sz="2000" b="1">
                <a:latin typeface="Courier New" pitchFamily="-110" charset="0"/>
              </a:rPr>
              <a:t> </a:t>
            </a:r>
          </a:p>
        </p:txBody>
      </p:sp>
      <p:sp>
        <p:nvSpPr>
          <p:cNvPr id="100356" name="Text Box 4"/>
          <p:cNvSpPr txBox="1">
            <a:spLocks noChangeArrowheads="1"/>
          </p:cNvSpPr>
          <p:nvPr/>
        </p:nvSpPr>
        <p:spPr bwMode="auto">
          <a:xfrm>
            <a:off x="3287713" y="5454650"/>
            <a:ext cx="74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400"/>
              <a:t>front</a:t>
            </a:r>
          </a:p>
        </p:txBody>
      </p:sp>
      <p:cxnSp>
        <p:nvCxnSpPr>
          <p:cNvPr id="100361" name="AutoShape 9"/>
          <p:cNvCxnSpPr>
            <a:cxnSpLocks noChangeShapeType="1"/>
          </p:cNvCxnSpPr>
          <p:nvPr/>
        </p:nvCxnSpPr>
        <p:spPr bwMode="auto">
          <a:xfrm>
            <a:off x="1649413" y="1803400"/>
            <a:ext cx="1587" cy="22272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62" name="AutoShape 10"/>
          <p:cNvCxnSpPr>
            <a:cxnSpLocks noChangeShapeType="1"/>
          </p:cNvCxnSpPr>
          <p:nvPr/>
        </p:nvCxnSpPr>
        <p:spPr bwMode="auto">
          <a:xfrm flipV="1">
            <a:off x="4459288" y="1803400"/>
            <a:ext cx="0" cy="11096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63" name="AutoShape 11"/>
          <p:cNvCxnSpPr>
            <a:cxnSpLocks noChangeShapeType="1"/>
          </p:cNvCxnSpPr>
          <p:nvPr/>
        </p:nvCxnSpPr>
        <p:spPr bwMode="auto">
          <a:xfrm>
            <a:off x="3078163" y="3059113"/>
            <a:ext cx="123507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64" name="AutoShape 12"/>
          <p:cNvCxnSpPr>
            <a:cxnSpLocks noChangeShapeType="1"/>
          </p:cNvCxnSpPr>
          <p:nvPr/>
        </p:nvCxnSpPr>
        <p:spPr bwMode="auto">
          <a:xfrm flipV="1">
            <a:off x="1747838" y="3163888"/>
            <a:ext cx="1087437" cy="9064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65" name="AutoShape 13"/>
          <p:cNvCxnSpPr>
            <a:cxnSpLocks noChangeShapeType="1"/>
          </p:cNvCxnSpPr>
          <p:nvPr/>
        </p:nvCxnSpPr>
        <p:spPr bwMode="auto">
          <a:xfrm>
            <a:off x="1793875" y="1658938"/>
            <a:ext cx="2519363"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66" name="AutoShape 14"/>
          <p:cNvCxnSpPr>
            <a:cxnSpLocks noChangeShapeType="1"/>
          </p:cNvCxnSpPr>
          <p:nvPr/>
        </p:nvCxnSpPr>
        <p:spPr bwMode="auto">
          <a:xfrm flipV="1">
            <a:off x="1747838" y="3163888"/>
            <a:ext cx="2613025" cy="11176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71" name="AutoShape 19"/>
          <p:cNvCxnSpPr>
            <a:cxnSpLocks noChangeShapeType="1"/>
          </p:cNvCxnSpPr>
          <p:nvPr/>
        </p:nvCxnSpPr>
        <p:spPr bwMode="auto">
          <a:xfrm>
            <a:off x="6253163" y="1752600"/>
            <a:ext cx="1487487" cy="12001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72" name="AutoShape 20"/>
          <p:cNvCxnSpPr>
            <a:cxnSpLocks noChangeShapeType="1"/>
          </p:cNvCxnSpPr>
          <p:nvPr/>
        </p:nvCxnSpPr>
        <p:spPr bwMode="auto">
          <a:xfrm>
            <a:off x="6299200" y="3059113"/>
            <a:ext cx="1393825"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73" name="AutoShape 21"/>
          <p:cNvCxnSpPr>
            <a:cxnSpLocks noChangeShapeType="1"/>
          </p:cNvCxnSpPr>
          <p:nvPr/>
        </p:nvCxnSpPr>
        <p:spPr bwMode="auto">
          <a:xfrm flipH="1">
            <a:off x="6154738" y="1792288"/>
            <a:ext cx="1587" cy="11207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74" name="AutoShape 22"/>
          <p:cNvCxnSpPr>
            <a:cxnSpLocks noChangeShapeType="1"/>
          </p:cNvCxnSpPr>
          <p:nvPr/>
        </p:nvCxnSpPr>
        <p:spPr bwMode="auto">
          <a:xfrm>
            <a:off x="6300788" y="1647825"/>
            <a:ext cx="1398587"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0375" name="AutoShape 23"/>
          <p:cNvCxnSpPr>
            <a:cxnSpLocks noChangeShapeType="1"/>
          </p:cNvCxnSpPr>
          <p:nvPr/>
        </p:nvCxnSpPr>
        <p:spPr bwMode="auto">
          <a:xfrm>
            <a:off x="4603750" y="3059113"/>
            <a:ext cx="140493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0376" name="Text Box 24"/>
          <p:cNvSpPr txBox="1">
            <a:spLocks noChangeArrowheads="1"/>
          </p:cNvSpPr>
          <p:nvPr/>
        </p:nvSpPr>
        <p:spPr bwMode="auto">
          <a:xfrm>
            <a:off x="1484313" y="10604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t>
            </a:r>
          </a:p>
        </p:txBody>
      </p:sp>
      <p:sp>
        <p:nvSpPr>
          <p:cNvPr id="100378" name="Text Box 26"/>
          <p:cNvSpPr txBox="1">
            <a:spLocks noChangeArrowheads="1"/>
          </p:cNvSpPr>
          <p:nvPr/>
        </p:nvSpPr>
        <p:spPr bwMode="auto">
          <a:xfrm>
            <a:off x="4310063" y="1057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0379" name="Text Box 27"/>
          <p:cNvSpPr txBox="1">
            <a:spLocks noChangeArrowheads="1"/>
          </p:cNvSpPr>
          <p:nvPr/>
        </p:nvSpPr>
        <p:spPr bwMode="auto">
          <a:xfrm>
            <a:off x="1498600" y="43815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A</a:t>
            </a:r>
          </a:p>
        </p:txBody>
      </p:sp>
      <p:sp>
        <p:nvSpPr>
          <p:cNvPr id="100380" name="Text Box 28"/>
          <p:cNvSpPr txBox="1">
            <a:spLocks noChangeArrowheads="1"/>
          </p:cNvSpPr>
          <p:nvPr/>
        </p:nvSpPr>
        <p:spPr bwMode="auto">
          <a:xfrm>
            <a:off x="292100" y="5372100"/>
            <a:ext cx="2260600" cy="368300"/>
          </a:xfrm>
          <a:prstGeom prst="rect">
            <a:avLst/>
          </a:prstGeom>
          <a:solidFill>
            <a:schemeClr val="tx2"/>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lstStyle/>
          <a:p>
            <a:pPr algn="ctr">
              <a:spcBef>
                <a:spcPct val="50000"/>
              </a:spcBef>
            </a:pPr>
            <a:r>
              <a:rPr kumimoji="1" lang="en-US" altLang="en-US" sz="1600"/>
              <a:t>D finished</a:t>
            </a:r>
          </a:p>
        </p:txBody>
      </p:sp>
      <p:sp>
        <p:nvSpPr>
          <p:cNvPr id="100381" name="Text Box 29"/>
          <p:cNvSpPr txBox="1">
            <a:spLocks noChangeArrowheads="1"/>
          </p:cNvSpPr>
          <p:nvPr/>
        </p:nvSpPr>
        <p:spPr bwMode="auto">
          <a:xfrm>
            <a:off x="4306888" y="32083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B</a:t>
            </a:r>
          </a:p>
        </p:txBody>
      </p:sp>
      <p:sp>
        <p:nvSpPr>
          <p:cNvPr id="100382" name="Text Box 30"/>
          <p:cNvSpPr txBox="1">
            <a:spLocks noChangeArrowheads="1"/>
          </p:cNvSpPr>
          <p:nvPr/>
        </p:nvSpPr>
        <p:spPr bwMode="auto">
          <a:xfrm>
            <a:off x="2786063" y="320675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I</a:t>
            </a:r>
          </a:p>
        </p:txBody>
      </p:sp>
      <p:sp>
        <p:nvSpPr>
          <p:cNvPr id="100383" name="Text Box 31"/>
          <p:cNvSpPr txBox="1">
            <a:spLocks noChangeArrowheads="1"/>
          </p:cNvSpPr>
          <p:nvPr/>
        </p:nvSpPr>
        <p:spPr bwMode="auto">
          <a:xfrm>
            <a:off x="6003925" y="3216275"/>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F</a:t>
            </a:r>
          </a:p>
        </p:txBody>
      </p:sp>
      <p:sp>
        <p:nvSpPr>
          <p:cNvPr id="100384" name="Text Box 32"/>
          <p:cNvSpPr txBox="1">
            <a:spLocks noChangeArrowheads="1"/>
          </p:cNvSpPr>
          <p:nvPr/>
        </p:nvSpPr>
        <p:spPr bwMode="auto">
          <a:xfrm>
            <a:off x="5995988" y="10541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0385" name="Text Box 33"/>
          <p:cNvSpPr txBox="1">
            <a:spLocks noChangeArrowheads="1"/>
          </p:cNvSpPr>
          <p:nvPr/>
        </p:nvSpPr>
        <p:spPr bwMode="auto">
          <a:xfrm>
            <a:off x="7689850" y="3224213"/>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G</a:t>
            </a:r>
          </a:p>
        </p:txBody>
      </p:sp>
      <p:sp>
        <p:nvSpPr>
          <p:cNvPr id="100386" name="Text Box 34"/>
          <p:cNvSpPr txBox="1">
            <a:spLocks noChangeArrowheads="1"/>
          </p:cNvSpPr>
          <p:nvPr/>
        </p:nvSpPr>
        <p:spPr bwMode="auto">
          <a:xfrm>
            <a:off x="7670800" y="1062038"/>
            <a:ext cx="33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en-US" altLang="en-US" sz="1800" b="1">
                <a:solidFill>
                  <a:srgbClr val="006600"/>
                </a:solidFill>
                <a:latin typeface="Courier New" pitchFamily="-110" charset="0"/>
              </a:rPr>
              <a:t>C</a:t>
            </a:r>
          </a:p>
        </p:txBody>
      </p:sp>
      <p:sp>
        <p:nvSpPr>
          <p:cNvPr id="100387" name="Text Box 35"/>
          <p:cNvSpPr txBox="1">
            <a:spLocks noChangeArrowheads="1"/>
          </p:cNvSpPr>
          <p:nvPr/>
        </p:nvSpPr>
        <p:spPr bwMode="auto">
          <a:xfrm>
            <a:off x="4024313" y="5886450"/>
            <a:ext cx="3819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pPr>
            <a:r>
              <a:rPr kumimoji="1" lang="en-US" altLang="en-US" sz="1600"/>
              <a:t>FIFO Queue</a:t>
            </a:r>
          </a:p>
        </p:txBody>
      </p:sp>
      <p:sp>
        <p:nvSpPr>
          <p:cNvPr id="100388" name="Oval 36"/>
          <p:cNvSpPr>
            <a:spLocks noChangeArrowheads="1"/>
          </p:cNvSpPr>
          <p:nvPr/>
        </p:nvSpPr>
        <p:spPr bwMode="auto">
          <a:xfrm>
            <a:off x="1512888" y="40386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I</a:t>
            </a:r>
          </a:p>
        </p:txBody>
      </p:sp>
      <p:sp>
        <p:nvSpPr>
          <p:cNvPr id="100389" name="Oval 37"/>
          <p:cNvSpPr>
            <a:spLocks noChangeArrowheads="1"/>
          </p:cNvSpPr>
          <p:nvPr/>
        </p:nvSpPr>
        <p:spPr bwMode="auto">
          <a:xfrm>
            <a:off x="432117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F</a:t>
            </a:r>
          </a:p>
        </p:txBody>
      </p:sp>
      <p:sp>
        <p:nvSpPr>
          <p:cNvPr id="100390" name="Oval 38"/>
          <p:cNvSpPr>
            <a:spLocks noChangeArrowheads="1"/>
          </p:cNvSpPr>
          <p:nvPr/>
        </p:nvSpPr>
        <p:spPr bwMode="auto">
          <a:xfrm>
            <a:off x="4321175"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B</a:t>
            </a:r>
          </a:p>
        </p:txBody>
      </p:sp>
      <p:sp>
        <p:nvSpPr>
          <p:cNvPr id="100391" name="Oval 39"/>
          <p:cNvSpPr>
            <a:spLocks noChangeArrowheads="1"/>
          </p:cNvSpPr>
          <p:nvPr/>
        </p:nvSpPr>
        <p:spPr bwMode="auto">
          <a:xfrm>
            <a:off x="1511300" y="1520825"/>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A</a:t>
            </a:r>
          </a:p>
        </p:txBody>
      </p:sp>
      <p:sp>
        <p:nvSpPr>
          <p:cNvPr id="100392" name="Oval 40"/>
          <p:cNvSpPr>
            <a:spLocks noChangeArrowheads="1"/>
          </p:cNvSpPr>
          <p:nvPr/>
        </p:nvSpPr>
        <p:spPr bwMode="auto">
          <a:xfrm>
            <a:off x="2795588"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E</a:t>
            </a:r>
          </a:p>
        </p:txBody>
      </p:sp>
      <p:sp>
        <p:nvSpPr>
          <p:cNvPr id="100393" name="Oval 41"/>
          <p:cNvSpPr>
            <a:spLocks noChangeArrowheads="1"/>
          </p:cNvSpPr>
          <p:nvPr/>
        </p:nvSpPr>
        <p:spPr bwMode="auto">
          <a:xfrm>
            <a:off x="6016625" y="2921000"/>
            <a:ext cx="274638"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G</a:t>
            </a:r>
          </a:p>
        </p:txBody>
      </p:sp>
      <p:sp>
        <p:nvSpPr>
          <p:cNvPr id="100394" name="Oval 42"/>
          <p:cNvSpPr>
            <a:spLocks noChangeArrowheads="1"/>
          </p:cNvSpPr>
          <p:nvPr/>
        </p:nvSpPr>
        <p:spPr bwMode="auto">
          <a:xfrm>
            <a:off x="7700963" y="2921000"/>
            <a:ext cx="274637" cy="274638"/>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H</a:t>
            </a:r>
          </a:p>
        </p:txBody>
      </p:sp>
      <p:sp>
        <p:nvSpPr>
          <p:cNvPr id="100395" name="Oval 43"/>
          <p:cNvSpPr>
            <a:spLocks noChangeArrowheads="1"/>
          </p:cNvSpPr>
          <p:nvPr/>
        </p:nvSpPr>
        <p:spPr bwMode="auto">
          <a:xfrm>
            <a:off x="60182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C</a:t>
            </a:r>
          </a:p>
        </p:txBody>
      </p:sp>
      <p:sp>
        <p:nvSpPr>
          <p:cNvPr id="100396" name="Oval 44"/>
          <p:cNvSpPr>
            <a:spLocks noChangeArrowheads="1"/>
          </p:cNvSpPr>
          <p:nvPr/>
        </p:nvSpPr>
        <p:spPr bwMode="auto">
          <a:xfrm>
            <a:off x="7707313" y="1509713"/>
            <a:ext cx="274637" cy="274637"/>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accent2"/>
                </a:solidFill>
              </a:rPr>
              <a:t>D</a:t>
            </a:r>
          </a:p>
        </p:txBody>
      </p:sp>
    </p:spTree>
    <p:extLst>
      <p:ext uri="{BB962C8B-B14F-4D97-AF65-F5344CB8AC3E}">
        <p14:creationId xmlns:p14="http://schemas.microsoft.com/office/powerpoint/2010/main" val="3251127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0f2822f-00f1-431e-a194-525d49d35cfe" xsi:nil="true"/>
    <lcf76f155ced4ddcb4097134ff3c332f xmlns="1113c09e-a8af-4c81-a7e4-ea6a80009be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C7F2A5B2474F42B72FA56F265B01D0" ma:contentTypeVersion="13" ma:contentTypeDescription="Create a new document." ma:contentTypeScope="" ma:versionID="bcc55e4059733fff6e7d1a7d05522e8d">
  <xsd:schema xmlns:xsd="http://www.w3.org/2001/XMLSchema" xmlns:xs="http://www.w3.org/2001/XMLSchema" xmlns:p="http://schemas.microsoft.com/office/2006/metadata/properties" xmlns:ns2="1113c09e-a8af-4c81-a7e4-ea6a80009bed" xmlns:ns3="d0f2822f-00f1-431e-a194-525d49d35cfe" targetNamespace="http://schemas.microsoft.com/office/2006/metadata/properties" ma:root="true" ma:fieldsID="12128f808b4963378be2a2ada2800f2b" ns2:_="" ns3:_="">
    <xsd:import namespace="1113c09e-a8af-4c81-a7e4-ea6a80009bed"/>
    <xsd:import namespace="d0f2822f-00f1-431e-a194-525d49d35cf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13c09e-a8af-4c81-a7e4-ea6a80009b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f2822f-00f1-431e-a194-525d49d35cf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216879ec-9310-4685-b01c-b833e8b73dff}" ma:internalName="TaxCatchAll" ma:showField="CatchAllData" ma:web="d0f2822f-00f1-431e-a194-525d49d35c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5859AE-BF52-45A8-A68E-6876A363C9A3}">
  <ds:schemaRefs>
    <ds:schemaRef ds:uri="http://schemas.microsoft.com/sharepoint/v3/contenttype/forms"/>
  </ds:schemaRefs>
</ds:datastoreItem>
</file>

<file path=customXml/itemProps2.xml><?xml version="1.0" encoding="utf-8"?>
<ds:datastoreItem xmlns:ds="http://schemas.openxmlformats.org/officeDocument/2006/customXml" ds:itemID="{E829FC39-4F43-4590-816D-8BDDFDD9945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2b699bc-04b9-4496-90e0-d320714b1fcd"/>
    <ds:schemaRef ds:uri="http://purl.org/dc/elements/1.1/"/>
    <ds:schemaRef ds:uri="http://schemas.microsoft.com/office/2006/metadata/properties"/>
    <ds:schemaRef ds:uri="http://www.w3.org/XML/1998/namespace"/>
    <ds:schemaRef ds:uri="http://purl.org/dc/dcmitype/"/>
    <ds:schemaRef ds:uri="877a498f-42d8-4531-9ec9-0d7f3524627c"/>
    <ds:schemaRef ds:uri="15530129-3bac-49c9-8230-9f88231a5f57"/>
    <ds:schemaRef ds:uri="d0f2822f-00f1-431e-a194-525d49d35cfe"/>
    <ds:schemaRef ds:uri="1113c09e-a8af-4c81-a7e4-ea6a80009bed"/>
  </ds:schemaRefs>
</ds:datastoreItem>
</file>

<file path=customXml/itemProps3.xml><?xml version="1.0" encoding="utf-8"?>
<ds:datastoreItem xmlns:ds="http://schemas.openxmlformats.org/officeDocument/2006/customXml" ds:itemID="{BB43074F-D46E-4293-A6E1-FFFC05DF2A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13c09e-a8af-4c81-a7e4-ea6a80009bed"/>
    <ds:schemaRef ds:uri="d0f2822f-00f1-431e-a194-525d49d35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2465</TotalTime>
  <Words>7806</Words>
  <Application>Microsoft Office PowerPoint</Application>
  <PresentationFormat>On-screen Show (4:3)</PresentationFormat>
  <Paragraphs>2734</Paragraphs>
  <Slides>163</Slides>
  <Notes>50</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163</vt:i4>
      </vt:variant>
    </vt:vector>
  </HeadingPairs>
  <TitlesOfParts>
    <vt:vector size="174" baseType="lpstr">
      <vt:lpstr>ＭＳ Ｐゴシック</vt:lpstr>
      <vt:lpstr>Arial</vt:lpstr>
      <vt:lpstr>Calibri</vt:lpstr>
      <vt:lpstr>Constantia</vt:lpstr>
      <vt:lpstr>Courier New</vt:lpstr>
      <vt:lpstr>MS Mincho</vt:lpstr>
      <vt:lpstr>Times New Roman</vt:lpstr>
      <vt:lpstr>Verdana</vt:lpstr>
      <vt:lpstr>Wingdings</vt:lpstr>
      <vt:lpstr>Office Theme</vt:lpstr>
      <vt:lpstr>Packager Shell Object</vt:lpstr>
      <vt:lpstr>Graphs and their applications</vt:lpstr>
      <vt:lpstr>Graphs</vt:lpstr>
      <vt:lpstr>Graphs</vt:lpstr>
      <vt:lpstr>Graphs</vt:lpstr>
      <vt:lpstr>Graphs</vt:lpstr>
      <vt:lpstr>Graphs</vt:lpstr>
      <vt:lpstr>Graphs</vt:lpstr>
      <vt:lpstr>Graph terminology (cont.)</vt:lpstr>
      <vt:lpstr>Operations on Graphs</vt:lpstr>
      <vt:lpstr>Graphs</vt:lpstr>
      <vt:lpstr>Graphs</vt:lpstr>
      <vt:lpstr>Graph Representation</vt:lpstr>
      <vt:lpstr>Adjacency Matrix Representation</vt:lpstr>
      <vt:lpstr>Examples</vt:lpstr>
      <vt:lpstr>Adjacency Lists Representation</vt:lpstr>
      <vt:lpstr>Examples</vt:lpstr>
      <vt:lpstr>Examples</vt:lpstr>
      <vt:lpstr>C Representation</vt:lpstr>
      <vt:lpstr>C Representation</vt:lpstr>
      <vt:lpstr>C Representation</vt:lpstr>
      <vt:lpstr>Traversing a Graph</vt:lpstr>
      <vt:lpstr>Breadth first search</vt:lpstr>
      <vt:lpstr>Breadth first search</vt:lpstr>
      <vt:lpstr>Breadth first search traversal</vt:lpstr>
      <vt:lpstr>Breadth first search traversal</vt:lpstr>
      <vt:lpstr>Breadth first search traversal</vt:lpstr>
      <vt:lpstr>Breadth first search traversal</vt:lpstr>
      <vt:lpstr>Breadth first search traversal</vt:lpstr>
      <vt:lpstr>Breadth first search traversal</vt:lpstr>
      <vt:lpstr>Breadth first search traversal</vt:lpstr>
      <vt:lpstr>Breadth first search traversal</vt:lpstr>
      <vt:lpstr>Depth first search</vt:lpstr>
      <vt:lpstr>Depth first search</vt:lpstr>
      <vt:lpstr>Depth first search traversal</vt:lpstr>
      <vt:lpstr>Depth first search traversal</vt:lpstr>
      <vt:lpstr>Dept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Depth first search traversal</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Breadth-First Traversal</vt:lpstr>
      <vt:lpstr>Breadth First Search</vt:lpstr>
      <vt:lpstr>Depth First Search</vt:lpstr>
      <vt:lpstr>Depth-First Traversal</vt:lpstr>
      <vt:lpstr>Shortest path algorithms</vt:lpstr>
      <vt:lpstr>Minimum Spanning Trees</vt:lpstr>
      <vt:lpstr>Minimum Spanning Trees</vt:lpstr>
      <vt:lpstr>An Analogy</vt:lpstr>
      <vt:lpstr>Properties</vt:lpstr>
      <vt:lpstr>Properties</vt:lpstr>
      <vt:lpstr>MST for unweighted Graph</vt:lpstr>
      <vt:lpstr>MST for weighted Graph</vt:lpstr>
      <vt:lpstr>Applications of MST</vt:lpstr>
      <vt:lpstr>Prim’s algorithm</vt:lpstr>
      <vt:lpstr>Prim’s algorithm</vt:lpstr>
      <vt:lpstr>Prim’s algorithm</vt:lpstr>
      <vt:lpstr>Prim’s algorithm – constructing MST</vt:lpstr>
      <vt:lpstr>Prim’s algorithm – constructing MST</vt:lpstr>
      <vt:lpstr>Difference between Prim’s and Kruskal’s algorithm</vt:lpstr>
      <vt:lpstr>Kruskal’s algorithm</vt:lpstr>
      <vt:lpstr>Applying Kruskal’s algorithm</vt:lpstr>
      <vt:lpstr>Applying Kruskal’s algorithm</vt:lpstr>
      <vt:lpstr>Applying Kruskal’s algorithm</vt:lpstr>
      <vt:lpstr>Applying Kruskal’s algorithm</vt:lpstr>
      <vt:lpstr>Applying Kruskal’s algorithm</vt:lpstr>
      <vt:lpstr>Applying Kruskal’s algorithm</vt:lpstr>
      <vt:lpstr>Applying Kruskal’s algorithm</vt:lpstr>
      <vt:lpstr>Applying Kruskal’s algorithm</vt:lpstr>
      <vt:lpstr>Applying Kruskal’s algorithm</vt:lpstr>
      <vt:lpstr>Applying Kruskal’s algorithm</vt:lpstr>
      <vt:lpstr>A cable company want to connect five villages to their network     which currently extends to the market town of Avonford. What is the minimum length of cable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Edsger Wybe Dijkstra</vt:lpstr>
      <vt:lpstr>Single-Source Shortest Path Problem </vt:lpstr>
      <vt:lpstr>Dijkstra's algorithm </vt:lpstr>
      <vt:lpstr>Applications of Dijkstra’s algorithm</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Dijkstra’s Algorithm </vt:lpstr>
      <vt:lpstr>Dijkstra’s Pseudocode\program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Graphs and their applications</dc:title>
  <dc:creator>Pankti Doshi</dc:creator>
  <cp:lastModifiedBy>Windows User</cp:lastModifiedBy>
  <cp:revision>362</cp:revision>
  <dcterms:created xsi:type="dcterms:W3CDTF">2014-10-29T08:50:31Z</dcterms:created>
  <dcterms:modified xsi:type="dcterms:W3CDTF">2024-11-28T12:42:26Z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0x01010013C7F2A5B2474F42B72FA56F265B01D0</vt:lpwstr>
  </property>
  <property fmtid="{D5CDD505-2E9C-101B-9397-08002B2CF9AE}" pid="3" name="MediaServiceImageTags">
    <vt:lpwstr/>
  </property>
</Properties>
</file>